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994" autoAdjust="0"/>
  </p:normalViewPr>
  <p:slideViewPr>
    <p:cSldViewPr>
      <p:cViewPr varScale="1">
        <p:scale>
          <a:sx n="100" d="100"/>
          <a:sy n="100" d="100"/>
        </p:scale>
        <p:origin x="-2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E0FA39-65B0-45B0-AC9D-2A72CC26CFCC}" type="datetimeFigureOut">
              <a:rPr lang="ru-RU" smtClean="0"/>
              <a:pPr/>
              <a:t>15.03.2006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931B09-360F-44BD-876D-9A5583281E7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E931B09-360F-44BD-876D-9A5583281E7E}" type="slidenum">
              <a:rPr lang="ru-RU" smtClean="0"/>
              <a:pPr/>
              <a:t>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E931B09-360F-44BD-876D-9A5583281E7E}"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15.03.2006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15.03.2006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15.03.2006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15.03.2006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15.03.2006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15.03.2006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15.03.2006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15.03.2006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15.03.2006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15.03.2006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15.03.2006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15.03.2006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prostuda.net.ua/ua/treatment/diseases/traheit-lechenie.html" TargetMode="External"/><Relationship Id="rId2" Type="http://schemas.openxmlformats.org/officeDocument/2006/relationships/hyperlink" Target="http://prostuda.net.ua/ua/treatment/diseases/otit-lechenie.html" TargetMode="External"/><Relationship Id="rId1" Type="http://schemas.openxmlformats.org/officeDocument/2006/relationships/slideLayout" Target="../slideLayouts/slideLayout7.xml"/><Relationship Id="rId4" Type="http://schemas.openxmlformats.org/officeDocument/2006/relationships/hyperlink" Target="http://prostuda.net.ua/ua/articles/meningit.html"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prostuda.net.ua/ua/articles/kak-podgotovitsja-k-osjennje-zimnjemu-sjezonu.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44" y="214290"/>
            <a:ext cx="8858312" cy="827083"/>
          </a:xfrm>
        </p:spPr>
        <p:txBody>
          <a:bodyPr>
            <a:normAutofit fontScale="90000"/>
          </a:bodyPr>
          <a:lstStyle/>
          <a:p>
            <a:pPr algn="ctr"/>
            <a:r>
              <a:rPr lang="uk-UA" sz="3900" b="1" dirty="0" smtClean="0">
                <a:solidFill>
                  <a:srgbClr val="C00000"/>
                </a:solidFill>
              </a:rPr>
              <a:t>БЕЗПЕКА ЖИТТЄДІЯЛЬНОСТІ ПОНАД УСЕ</a:t>
            </a:r>
            <a:endParaRPr lang="ru-RU" sz="3900" b="1" dirty="0">
              <a:solidFill>
                <a:srgbClr val="C00000"/>
              </a:solidFill>
            </a:endParaRPr>
          </a:p>
        </p:txBody>
      </p:sp>
      <p:pic>
        <p:nvPicPr>
          <p:cNvPr id="4" name="Рисунок 3" descr="Формування безпеки життєдіяльності учнів шляхом засвоєння правил безпечної поведінки"/>
          <p:cNvPicPr/>
          <p:nvPr/>
        </p:nvPicPr>
        <p:blipFill>
          <a:blip r:embed="rId2" cstate="print"/>
          <a:srcRect/>
          <a:stretch>
            <a:fillRect/>
          </a:stretch>
        </p:blipFill>
        <p:spPr bwMode="auto">
          <a:xfrm>
            <a:off x="1071538" y="1571612"/>
            <a:ext cx="6929486" cy="364333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Documents and Settings\Admin\Рабочий стол\svyazki-i-sustavy-300x160.jpg"/>
          <p:cNvPicPr>
            <a:picLocks noChangeAspect="1" noChangeArrowheads="1"/>
          </p:cNvPicPr>
          <p:nvPr/>
        </p:nvPicPr>
        <p:blipFill>
          <a:blip r:embed="rId2" cstate="print"/>
          <a:srcRect/>
          <a:stretch>
            <a:fillRect/>
          </a:stretch>
        </p:blipFill>
        <p:spPr bwMode="auto">
          <a:xfrm>
            <a:off x="1000100" y="857232"/>
            <a:ext cx="3500462" cy="2071702"/>
          </a:xfrm>
          <a:prstGeom prst="rect">
            <a:avLst/>
          </a:prstGeom>
          <a:noFill/>
        </p:spPr>
      </p:pic>
      <p:sp>
        <p:nvSpPr>
          <p:cNvPr id="3" name="TextBox 2"/>
          <p:cNvSpPr txBox="1"/>
          <p:nvPr/>
        </p:nvSpPr>
        <p:spPr>
          <a:xfrm>
            <a:off x="0" y="0"/>
            <a:ext cx="8786874" cy="523220"/>
          </a:xfrm>
          <a:prstGeom prst="rect">
            <a:avLst/>
          </a:prstGeom>
          <a:noFill/>
        </p:spPr>
        <p:txBody>
          <a:bodyPr wrap="square" rtlCol="0">
            <a:spAutoFit/>
          </a:bodyPr>
          <a:lstStyle/>
          <a:p>
            <a:pPr algn="ctr"/>
            <a:r>
              <a:rPr lang="uk-UA" sz="2800" b="1" dirty="0" smtClean="0">
                <a:solidFill>
                  <a:srgbClr val="C00000"/>
                </a:solidFill>
                <a:latin typeface="Times New Roman" pitchFamily="18" charset="0"/>
                <a:cs typeface="Times New Roman" pitchFamily="18" charset="0"/>
              </a:rPr>
              <a:t>Як уберегтися від травм</a:t>
            </a:r>
            <a:endParaRPr lang="ru-RU" sz="2800" b="1" dirty="0">
              <a:solidFill>
                <a:srgbClr val="C00000"/>
              </a:solidFill>
              <a:latin typeface="Times New Roman" pitchFamily="18" charset="0"/>
              <a:cs typeface="Times New Roman" pitchFamily="18" charset="0"/>
            </a:endParaRPr>
          </a:p>
        </p:txBody>
      </p:sp>
      <p:sp>
        <p:nvSpPr>
          <p:cNvPr id="4" name="TextBox 3"/>
          <p:cNvSpPr txBox="1"/>
          <p:nvPr/>
        </p:nvSpPr>
        <p:spPr>
          <a:xfrm>
            <a:off x="142844" y="642919"/>
            <a:ext cx="8358246" cy="6894195"/>
          </a:xfrm>
          <a:prstGeom prst="rect">
            <a:avLst/>
          </a:prstGeom>
          <a:noFill/>
        </p:spPr>
        <p:txBody>
          <a:bodyPr wrap="square" rtlCol="0">
            <a:spAutoFit/>
          </a:bodyPr>
          <a:lstStyle/>
          <a:p>
            <a:pPr indent="360363"/>
            <a:r>
              <a:rPr lang="uk-UA" sz="1700" dirty="0" smtClean="0">
                <a:latin typeface="Times New Roman" pitchFamily="18" charset="0"/>
                <a:cs typeface="Times New Roman" pitchFamily="18" charset="0"/>
              </a:rPr>
              <a:t>				</a:t>
            </a:r>
            <a:r>
              <a:rPr lang="uk-UA" sz="1700" dirty="0" smtClean="0">
                <a:latin typeface="Times New Roman" pitchFamily="18" charset="0"/>
                <a:cs typeface="Times New Roman" pitchFamily="18" charset="0"/>
              </a:rPr>
              <a:t>	Перш </a:t>
            </a:r>
            <a:r>
              <a:rPr lang="uk-UA" sz="1700" dirty="0" smtClean="0">
                <a:latin typeface="Times New Roman" pitchFamily="18" charset="0"/>
                <a:cs typeface="Times New Roman" pitchFamily="18" charset="0"/>
              </a:rPr>
              <a:t>за все, слід звернути </a:t>
            </a:r>
            <a:r>
              <a:rPr lang="uk-UA" sz="1700" dirty="0" smtClean="0">
                <a:latin typeface="Times New Roman" pitchFamily="18" charset="0"/>
                <a:cs typeface="Times New Roman" pitchFamily="18" charset="0"/>
              </a:rPr>
              <a:t>пильну					увагу </a:t>
            </a:r>
            <a:r>
              <a:rPr lang="uk-UA" sz="1700" dirty="0" smtClean="0">
                <a:latin typeface="Times New Roman" pitchFamily="18" charset="0"/>
                <a:cs typeface="Times New Roman" pitchFamily="18" charset="0"/>
              </a:rPr>
              <a:t>на </a:t>
            </a:r>
            <a:r>
              <a:rPr lang="uk-UA" sz="1700" dirty="0" smtClean="0">
                <a:latin typeface="Times New Roman" pitchFamily="18" charset="0"/>
                <a:cs typeface="Times New Roman" pitchFamily="18" charset="0"/>
              </a:rPr>
              <a:t>своє </a:t>
            </a:r>
            <a:r>
              <a:rPr lang="uk-UA" sz="1700" dirty="0" smtClean="0">
                <a:latin typeface="Times New Roman" pitchFamily="18" charset="0"/>
                <a:cs typeface="Times New Roman" pitchFamily="18" charset="0"/>
              </a:rPr>
              <a:t>взуття. Бажано, щоб  </a:t>
            </a:r>
            <a:r>
              <a:rPr lang="uk-UA" sz="1700" dirty="0" smtClean="0">
                <a:latin typeface="Times New Roman" pitchFamily="18" charset="0"/>
                <a:cs typeface="Times New Roman" pitchFamily="18" charset="0"/>
              </a:rPr>
              <a:t>					воно </a:t>
            </a:r>
            <a:r>
              <a:rPr lang="uk-UA" sz="1700" dirty="0" smtClean="0">
                <a:latin typeface="Times New Roman" pitchFamily="18" charset="0"/>
                <a:cs typeface="Times New Roman" pitchFamily="18" charset="0"/>
              </a:rPr>
              <a:t>було </a:t>
            </a:r>
            <a:r>
              <a:rPr lang="uk-UA" sz="1700" dirty="0" smtClean="0">
                <a:latin typeface="Times New Roman" pitchFamily="18" charset="0"/>
                <a:cs typeface="Times New Roman" pitchFamily="18" charset="0"/>
              </a:rPr>
              <a:t>на</a:t>
            </a:r>
            <a:r>
              <a:rPr lang="uk-UA" sz="1700" dirty="0" smtClean="0">
                <a:latin typeface="Times New Roman" pitchFamily="18" charset="0"/>
                <a:cs typeface="Times New Roman" pitchFamily="18" charset="0"/>
              </a:rPr>
              <a:t> </a:t>
            </a:r>
            <a:r>
              <a:rPr lang="uk-UA" sz="1700" dirty="0" smtClean="0">
                <a:latin typeface="Times New Roman" pitchFamily="18" charset="0"/>
                <a:cs typeface="Times New Roman" pitchFamily="18" charset="0"/>
              </a:rPr>
              <a:t>плоскій </a:t>
            </a:r>
            <a:r>
              <a:rPr lang="uk-UA" sz="1700" dirty="0" smtClean="0">
                <a:latin typeface="Times New Roman" pitchFamily="18" charset="0"/>
                <a:cs typeface="Times New Roman" pitchFamily="18" charset="0"/>
              </a:rPr>
              <a:t>підошві чи на </a:t>
            </a:r>
            <a:r>
              <a:rPr lang="uk-UA" sz="1700" dirty="0" smtClean="0">
                <a:latin typeface="Times New Roman" pitchFamily="18" charset="0"/>
                <a:cs typeface="Times New Roman" pitchFamily="18" charset="0"/>
              </a:rPr>
              <a:t>					низьких </a:t>
            </a:r>
            <a:r>
              <a:rPr lang="uk-UA" sz="1700" dirty="0" smtClean="0">
                <a:latin typeface="Times New Roman" pitchFamily="18" charset="0"/>
                <a:cs typeface="Times New Roman" pitchFamily="18" charset="0"/>
              </a:rPr>
              <a:t>підборах </a:t>
            </a:r>
            <a:r>
              <a:rPr lang="uk-UA" sz="1700" dirty="0" smtClean="0">
                <a:latin typeface="Times New Roman" pitchFamily="18" charset="0"/>
                <a:cs typeface="Times New Roman" pitchFamily="18" charset="0"/>
              </a:rPr>
              <a:t>квадратної форми</a:t>
            </a:r>
            <a:r>
              <a:rPr lang="uk-UA" sz="1700" dirty="0" smtClean="0">
                <a:latin typeface="Times New Roman" pitchFamily="18" charset="0"/>
                <a:cs typeface="Times New Roman" pitchFamily="18" charset="0"/>
              </a:rPr>
              <a:t>. </a:t>
            </a:r>
            <a:r>
              <a:rPr lang="uk-UA" sz="1700" dirty="0" smtClean="0">
                <a:latin typeface="Times New Roman" pitchFamily="18" charset="0"/>
                <a:cs typeface="Times New Roman" pitchFamily="18" charset="0"/>
              </a:rPr>
              <a:t>					Також </a:t>
            </a:r>
            <a:r>
              <a:rPr lang="uk-UA" sz="1700" dirty="0" smtClean="0">
                <a:latin typeface="Times New Roman" pitchFamily="18" charset="0"/>
                <a:cs typeface="Times New Roman" pitchFamily="18" charset="0"/>
              </a:rPr>
              <a:t>бажана крупна </a:t>
            </a:r>
            <a:r>
              <a:rPr lang="uk-UA" sz="1700" dirty="0" smtClean="0">
                <a:latin typeface="Times New Roman" pitchFamily="18" charset="0"/>
                <a:cs typeface="Times New Roman" pitchFamily="18" charset="0"/>
              </a:rPr>
              <a:t>ребристість,					оскільки </a:t>
            </a:r>
            <a:r>
              <a:rPr lang="uk-UA" sz="1700" dirty="0" smtClean="0">
                <a:latin typeface="Times New Roman" pitchFamily="18" charset="0"/>
                <a:cs typeface="Times New Roman" pitchFamily="18" charset="0"/>
              </a:rPr>
              <a:t>	 завдяки їй взуття менше 					ковзає по заледенілій поверхні. Літнім 				</a:t>
            </a:r>
            <a:r>
              <a:rPr lang="uk-UA" sz="1700" dirty="0" smtClean="0">
                <a:latin typeface="Times New Roman" pitchFamily="18" charset="0"/>
                <a:cs typeface="Times New Roman" pitchFamily="18" charset="0"/>
              </a:rPr>
              <a:t>	людям </a:t>
            </a:r>
            <a:r>
              <a:rPr lang="uk-UA" sz="1700" dirty="0" smtClean="0">
                <a:latin typeface="Times New Roman" pitchFamily="18" charset="0"/>
                <a:cs typeface="Times New Roman" pitchFamily="18" charset="0"/>
              </a:rPr>
              <a:t>не зайве прикріплювати на </a:t>
            </a:r>
            <a:r>
              <a:rPr lang="uk-UA" sz="1700" dirty="0" smtClean="0">
                <a:latin typeface="Times New Roman" pitchFamily="18" charset="0"/>
                <a:cs typeface="Times New Roman" pitchFamily="18" charset="0"/>
              </a:rPr>
              <a:t>					підошви </a:t>
            </a:r>
            <a:r>
              <a:rPr lang="uk-UA" sz="1700" dirty="0" smtClean="0">
                <a:latin typeface="Times New Roman" pitchFamily="18" charset="0"/>
                <a:cs typeface="Times New Roman" pitchFamily="18" charset="0"/>
              </a:rPr>
              <a:t>«</a:t>
            </a:r>
            <a:r>
              <a:rPr lang="uk-UA" sz="1700" dirty="0" err="1" smtClean="0">
                <a:latin typeface="Times New Roman" pitchFamily="18" charset="0"/>
                <a:cs typeface="Times New Roman" pitchFamily="18" charset="0"/>
              </a:rPr>
              <a:t>протиожеледні</a:t>
            </a:r>
            <a:r>
              <a:rPr lang="uk-UA" sz="1700" dirty="0" smtClean="0">
                <a:latin typeface="Times New Roman" pitchFamily="18" charset="0"/>
                <a:cs typeface="Times New Roman" pitchFamily="18" charset="0"/>
              </a:rPr>
              <a:t>» 	накладки (вони продаються в спеціалізованих магазинах).</a:t>
            </a:r>
            <a:endParaRPr lang="ru-RU" sz="1700" dirty="0" smtClean="0">
              <a:latin typeface="Times New Roman" pitchFamily="18" charset="0"/>
              <a:cs typeface="Times New Roman" pitchFamily="18" charset="0"/>
            </a:endParaRPr>
          </a:p>
          <a:p>
            <a:pPr indent="360363"/>
            <a:r>
              <a:rPr lang="uk-UA" sz="1700" dirty="0" smtClean="0">
                <a:latin typeface="Times New Roman" pitchFamily="18" charset="0"/>
                <a:cs typeface="Times New Roman" pitchFamily="18" charset="0"/>
              </a:rPr>
              <a:t> Попри всі застороги, все-таки важко в час ожеледиці вберегтись від падіння. Тому треба вміти правильно падати. Перш за все, якщо відчуваєте, що падаєте, постарайтесь якомога нижче присісти – таким чино м висота вашого падіння зменшиться, а отже, зменшиться й вірогідність травмування. Також важливо правильно при падінні згрупуватися: підборіддя необхідно притиснути до грудей, кисті рук – до живота, а лікті до боків.</a:t>
            </a:r>
            <a:endParaRPr lang="ru-RU" sz="1700" dirty="0" smtClean="0">
              <a:latin typeface="Times New Roman" pitchFamily="18" charset="0"/>
              <a:cs typeface="Times New Roman" pitchFamily="18" charset="0"/>
            </a:endParaRPr>
          </a:p>
          <a:p>
            <a:pPr indent="360363"/>
            <a:r>
              <a:rPr lang="uk-UA" sz="1700" dirty="0" smtClean="0">
                <a:latin typeface="Times New Roman" pitchFamily="18" charset="0"/>
                <a:cs typeface="Times New Roman" pitchFamily="18" charset="0"/>
              </a:rPr>
              <a:t>       Ну і, як уже мовилось, будьте уважні й не поспішайте!</a:t>
            </a:r>
          </a:p>
          <a:p>
            <a:pPr indent="360363" algn="ctr"/>
            <a:r>
              <a:rPr lang="uk-UA" sz="1700" b="1" i="1" dirty="0" smtClean="0">
                <a:latin typeface="Times New Roman" pitchFamily="18" charset="0"/>
                <a:cs typeface="Times New Roman" pitchFamily="18" charset="0"/>
              </a:rPr>
              <a:t>Перша допомога</a:t>
            </a:r>
            <a:endParaRPr lang="ru-RU" sz="1700" i="1" dirty="0" smtClean="0">
              <a:latin typeface="Times New Roman" pitchFamily="18" charset="0"/>
              <a:cs typeface="Times New Roman" pitchFamily="18" charset="0"/>
            </a:endParaRPr>
          </a:p>
          <a:p>
            <a:pPr indent="360363"/>
            <a:r>
              <a:rPr lang="uk-UA" sz="1700" dirty="0" smtClean="0">
                <a:latin typeface="Times New Roman" pitchFamily="18" charset="0"/>
                <a:cs typeface="Times New Roman" pitchFamily="18" charset="0"/>
              </a:rPr>
              <a:t>        Якщо все-таки ви зазнали травмування чи стали свідком нещасливого випадку, варто знати, як допомогти собі чи іншій травмованій людині.</a:t>
            </a:r>
            <a:endParaRPr lang="ru-RU" sz="1700" dirty="0" smtClean="0">
              <a:latin typeface="Times New Roman" pitchFamily="18" charset="0"/>
              <a:cs typeface="Times New Roman" pitchFamily="18" charset="0"/>
            </a:endParaRPr>
          </a:p>
          <a:p>
            <a:pPr indent="360363"/>
            <a:r>
              <a:rPr lang="uk-UA" sz="1700" dirty="0" smtClean="0">
                <a:latin typeface="Times New Roman" pitchFamily="18" charset="0"/>
                <a:cs typeface="Times New Roman" pitchFamily="18" charset="0"/>
              </a:rPr>
              <a:t>       При переломах необхідно забезпечити нерухомість зламаної руки чи ноги. Оскільки фіксація перелому убезпечить постраждалого від поранень уламками кісток, перешкоджатиме виникненню болю та кровотечі, тобто попередить розвиток шоку.</a:t>
            </a:r>
            <a:endParaRPr lang="ru-RU" sz="1700" dirty="0" smtClean="0">
              <a:latin typeface="Times New Roman" pitchFamily="18" charset="0"/>
              <a:cs typeface="Times New Roman" pitchFamily="18" charset="0"/>
            </a:endParaRPr>
          </a:p>
          <a:p>
            <a:pPr indent="360363"/>
            <a:endParaRPr lang="ru-RU" sz="1700" dirty="0" smtClean="0">
              <a:latin typeface="Times New Roman" pitchFamily="18" charset="0"/>
              <a:cs typeface="Times New Roman" pitchFamily="18" charset="0"/>
            </a:endParaRPr>
          </a:p>
          <a:p>
            <a:endParaRPr lang="ru-RU" sz="1700" dirty="0" smtClean="0">
              <a:latin typeface="Times New Roman" pitchFamily="18" charset="0"/>
              <a:cs typeface="Times New Roman" pitchFamily="18" charset="0"/>
            </a:endParaRPr>
          </a:p>
          <a:p>
            <a:endParaRPr lang="ru-RU" sz="17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42853"/>
            <a:ext cx="8786874" cy="7155805"/>
          </a:xfrm>
          <a:prstGeom prst="rect">
            <a:avLst/>
          </a:prstGeom>
          <a:noFill/>
        </p:spPr>
        <p:txBody>
          <a:bodyPr wrap="square" rtlCol="0">
            <a:spAutoFit/>
          </a:bodyPr>
          <a:lstStyle/>
          <a:p>
            <a:pPr indent="361950"/>
            <a:r>
              <a:rPr lang="uk-UA" sz="1700" dirty="0" smtClean="0">
                <a:latin typeface="Times New Roman" pitchFamily="18" charset="0"/>
                <a:cs typeface="Times New Roman" pitchFamily="18" charset="0"/>
              </a:rPr>
              <a:t>Чим можна зафіксувати перелом?</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Знайдіть під рукою будь-який плаский вузький предмет, який слугуватиме вам шиною. Закріпіть його до пораненого місця за допомогою бинта, мотузки чи шматка тканини. </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Аби не було здавлювання тканин тіла, саморобні шини перед застосуванням треба вистелити шаром вати чи тканини. </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Якщо ви просто вдарилися, то покладіть на те місце лід. Тримайте його 15—20 хвилин. Повторюйте цю процедуру кожні 4—6 годин упродовж перших півтори доби. Це допоможе вгамувати біль і наладити кровообіг. </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Найкращий льодяний компрес — це шматочки колотого льоду. А ще добре слугуватиме пакетик із замороженою кукурудзою, обліпихою, зеленим горошком, оскільки заморожені овочі здатні змінювати конфігурацію своєї упаковки. І її зручно прикладати до будь-якої частини тіла.</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Упереміжку між льодяними компресами щільно замотайте ушкоджене місце бинтом, аби запобігти набряку і полегшити біль.</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Якщо ви травмували руку чи ногу, тримайте їх піднятими. Це допоможе звести до мінімуму набряк та біль. </a:t>
            </a:r>
            <a:endParaRPr lang="uk-UA"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Оскільки лід ослаблює кровообіг, то не користуйтеся цим засобом, якщо хворієте на цукровий діабет, маєте захворювання судин або понижений кровообіг унаслідок перенесеного хірургічного втручання. У такому випадку перш ніж накладати льодяний компрес, намочіть рушник або еластичний бинт і замотайте ним ушкоджене місце. Це допоможе уникнути прямого контакту з льодом. Інакше лід може викликати обмороження. Але якщо ви бачите, що набряк не проходить — обов’язково звертайтеся до травмпункту. Не чекайте ускладнень.</a:t>
            </a:r>
          </a:p>
          <a:p>
            <a:pPr indent="361950"/>
            <a:endParaRPr lang="uk-UA" sz="1700" dirty="0" smtClean="0">
              <a:latin typeface="Times New Roman" pitchFamily="18" charset="0"/>
              <a:cs typeface="Times New Roman" pitchFamily="18" charset="0"/>
            </a:endParaRPr>
          </a:p>
          <a:p>
            <a:endParaRPr lang="ru-RU" sz="1700" dirty="0" smtClean="0">
              <a:latin typeface="Times New Roman" pitchFamily="18" charset="0"/>
              <a:cs typeface="Times New Roman" pitchFamily="18" charset="0"/>
            </a:endParaRPr>
          </a:p>
          <a:p>
            <a:endParaRPr lang="ru-RU" sz="17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85728"/>
            <a:ext cx="8715436" cy="5847755"/>
          </a:xfrm>
          <a:prstGeom prst="rect">
            <a:avLst/>
          </a:prstGeom>
        </p:spPr>
        <p:txBody>
          <a:bodyPr wrap="square">
            <a:spAutoFit/>
          </a:bodyPr>
          <a:lstStyle/>
          <a:p>
            <a:pPr indent="360363" algn="ctr"/>
            <a:r>
              <a:rPr lang="uk-UA" sz="2400" b="1" dirty="0" smtClean="0">
                <a:solidFill>
                  <a:srgbClr val="C00000"/>
                </a:solidFill>
                <a:latin typeface="Times New Roman" pitchFamily="18" charset="0"/>
                <a:cs typeface="Times New Roman" pitchFamily="18" charset="0"/>
              </a:rPr>
              <a:t>Обережно </a:t>
            </a:r>
            <a:r>
              <a:rPr lang="uk-UA" sz="2400" b="1" dirty="0" smtClean="0">
                <a:solidFill>
                  <a:srgbClr val="C00000"/>
                </a:solidFill>
                <a:latin typeface="Times New Roman" pitchFamily="18" charset="0"/>
                <a:cs typeface="Times New Roman" pitchFamily="18" charset="0"/>
              </a:rPr>
              <a:t>з теплом</a:t>
            </a:r>
            <a:r>
              <a:rPr lang="uk-UA" sz="2400" b="1" dirty="0" smtClean="0">
                <a:solidFill>
                  <a:srgbClr val="C00000"/>
                </a:solidFill>
                <a:latin typeface="Times New Roman" pitchFamily="18" charset="0"/>
                <a:cs typeface="Times New Roman" pitchFamily="18" charset="0"/>
              </a:rPr>
              <a:t>!</a:t>
            </a:r>
          </a:p>
          <a:p>
            <a:pPr indent="360363" algn="ctr"/>
            <a:endParaRPr lang="ru-RU" sz="900" b="1" dirty="0" smtClean="0">
              <a:solidFill>
                <a:srgbClr val="C00000"/>
              </a:solidFill>
              <a:latin typeface="Times New Roman" pitchFamily="18" charset="0"/>
              <a:cs typeface="Times New Roman" pitchFamily="18" charset="0"/>
            </a:endParaRPr>
          </a:p>
          <a:p>
            <a:pPr indent="360363"/>
            <a:r>
              <a:rPr lang="uk-UA" sz="1700" dirty="0" smtClean="0">
                <a:latin typeface="Times New Roman" pitchFamily="18" charset="0"/>
                <a:cs typeface="Times New Roman" pitchFamily="18" charset="0"/>
              </a:rPr>
              <a:t>      При травмах теплові процедури не рекомендуються. Тепло збільшує приплив крові до травмованого місця. І це призведе до набряку. Правда, тепло спочатку здатне полегшити біль, але потім запалення посилиться. Це вже коли травму вилікують, а приміром, суглобу треба буде повернути рухливість, тепло буде незамінним.</a:t>
            </a:r>
            <a:endParaRPr lang="ru-RU" sz="1700" dirty="0" smtClean="0">
              <a:latin typeface="Times New Roman" pitchFamily="18" charset="0"/>
              <a:cs typeface="Times New Roman" pitchFamily="18" charset="0"/>
            </a:endParaRPr>
          </a:p>
          <a:p>
            <a:pPr indent="360363"/>
            <a:r>
              <a:rPr lang="uk-UA" sz="1700" dirty="0" smtClean="0">
                <a:latin typeface="Times New Roman" pitchFamily="18" charset="0"/>
                <a:cs typeface="Times New Roman" pitchFamily="18" charset="0"/>
              </a:rPr>
              <a:t>      Необхідно пам'ятати, що не вилікувана вчасно травма може призвести до небезпечних ускладнень. Тож коли ви впали на вулиці й відчули різкий біль, або – ще гірше! – втратили бодай на якісь секунди  свідомість, негайно прямуйте до лікарні чи травмпункту. Зволікання може призвести до поважних проблем зі здоров'ям.                                                 </a:t>
            </a:r>
            <a:endParaRPr lang="ru-RU" sz="1700" dirty="0" smtClean="0">
              <a:latin typeface="Times New Roman" pitchFamily="18" charset="0"/>
              <a:cs typeface="Times New Roman" pitchFamily="18" charset="0"/>
            </a:endParaRPr>
          </a:p>
          <a:p>
            <a:pPr indent="360363"/>
            <a:r>
              <a:rPr lang="uk-UA" sz="1700" dirty="0" smtClean="0">
                <a:latin typeface="Times New Roman" pitchFamily="18" charset="0"/>
                <a:cs typeface="Times New Roman" pitchFamily="18" charset="0"/>
              </a:rPr>
              <a:t>            Щоб уникнути переохолодження й обмороження слід більше про це дізнатися та дотримуватись    основних правил поведінки в умовах низьких температур. </a:t>
            </a:r>
            <a:endParaRPr lang="uk-UA" sz="1700" dirty="0" smtClean="0">
              <a:latin typeface="Times New Roman" pitchFamily="18" charset="0"/>
              <a:cs typeface="Times New Roman" pitchFamily="18" charset="0"/>
            </a:endParaRPr>
          </a:p>
          <a:p>
            <a:pPr indent="360363"/>
            <a:r>
              <a:rPr lang="uk-UA" sz="1700" dirty="0" smtClean="0">
                <a:latin typeface="Times New Roman" pitchFamily="18" charset="0"/>
                <a:cs typeface="Times New Roman" pitchFamily="18" charset="0"/>
              </a:rPr>
              <a:t>Переохолодження організму – гіпотермія -  характеризується сильним падінням температури тіла, яке спричиняє негативні зміни стану організму. Це призводить до порушення нормальних процесів обміну речовин і зниження здатності організму поповнювати втрати тепла. Організм може переохолодитися, якщо він втратить набагато більше тепла, ніж виробляє, що відбувається зазвичай при тривалому перебуванні людини на холоді. Особливо часто це відбувається при міцних морозах у поєднанні з підвищеною вологістю повітря та сильним вітром. Також небезпека отримати різке переохолодження організму та всі його наслідки існує, якщо людина провалиться під лід на поверхні вкритої кригою водойми.</a:t>
            </a:r>
            <a:endParaRPr lang="ru-RU" sz="1700"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42852"/>
            <a:ext cx="8715436" cy="7171194"/>
          </a:xfrm>
          <a:prstGeom prst="rect">
            <a:avLst/>
          </a:prstGeom>
        </p:spPr>
        <p:txBody>
          <a:bodyPr wrap="square">
            <a:spAutoFit/>
          </a:bodyPr>
          <a:lstStyle/>
          <a:p>
            <a:pPr indent="361950"/>
            <a:r>
              <a:rPr lang="uk-UA" dirty="0" smtClean="0">
                <a:latin typeface="Times New Roman" pitchFamily="18" charset="0"/>
                <a:cs typeface="Times New Roman" pitchFamily="18" charset="0"/>
              </a:rPr>
              <a:t> </a:t>
            </a:r>
            <a:r>
              <a:rPr lang="uk-UA" sz="1700" dirty="0" smtClean="0">
                <a:latin typeface="Times New Roman" pitchFamily="18" charset="0"/>
                <a:cs typeface="Times New Roman" pitchFamily="18" charset="0"/>
              </a:rPr>
              <a:t>Переохолодження людини настає швидше при значному стомленні, при голодуванні, при алкогольному сп'янінні, а також після крововтрати або травм. Переохолодження дитини та людей похилого віку настає набагато швидше. Також загальне переохолодження організму настає швидше, якщо ви одягнетеся в тісний, легкий або промоклий одяг та взуття. </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Існує хибна думка, що температура тіла повинна знизитися до 0 ° C. Людина може загинути, якщо  температура тіла знизитися до 17-25 ° C! При таких низьких температурах може наступити смерть від переохолодження, тому будьте уважні. Будь-яка людина взимку може отримати переохолодження, причини якого мають різну природу.</a:t>
            </a:r>
          </a:p>
          <a:p>
            <a:pPr indent="361950"/>
            <a:r>
              <a:rPr lang="uk-UA" sz="1700" dirty="0" smtClean="0">
                <a:latin typeface="Times New Roman" pitchFamily="18" charset="0"/>
                <a:cs typeface="Times New Roman" pitchFamily="18" charset="0"/>
              </a:rPr>
              <a:t>Симптоми переохолодження наступні: сильний озноб, посиніння губ, збудження, похолодання шкірних покривів, блідість, задишка, «гусяча шкіра», прискорене серцебиття. Трохи пізніше, якщо не вжити заходів і не зігрітися, з'являється сонливість, втома, скутість, загальна слабкість, апатія, людина не може самостійно рухатись. Якщо переохолодження тіла триває, то можна втратити свідомість, відбудеться зупинка серця і дихання. Швидше за все відбувається переохолодження в холодній воді. Наприклад, при температурі води 15 ° C людина протримається не більше 6 годин.</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Ступені переохолодження організму</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Їх розрізняють по мірі важкості ураження організму:</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Легка ступінь переохолодження:</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Температура тіла знижується до 32-34 градусів. Шкірні покриви набувають блідого забарвлення, з'являються озноб, утруднення мови, "гусяча шкіра". Артеріальний тиск залишається нормальним, а якщо підвищується, то незначно. При легкому переохолодженні вже можливі обмороження 1-2 ступеня окремих ділянок тіла, особливо кистей і </a:t>
            </a:r>
            <a:r>
              <a:rPr lang="uk-UA" sz="1700" dirty="0" err="1" smtClean="0">
                <a:latin typeface="Times New Roman" pitchFamily="18" charset="0"/>
                <a:cs typeface="Times New Roman" pitchFamily="18" charset="0"/>
              </a:rPr>
              <a:t>ступнів</a:t>
            </a:r>
            <a:r>
              <a:rPr lang="uk-UA" sz="1700" dirty="0" smtClean="0">
                <a:latin typeface="Times New Roman" pitchFamily="18" charset="0"/>
                <a:cs typeface="Times New Roman" pitchFamily="18" charset="0"/>
              </a:rPr>
              <a:t>.</a:t>
            </a:r>
            <a:endParaRPr lang="ru-RU" sz="1700" dirty="0" smtClean="0">
              <a:latin typeface="Times New Roman" pitchFamily="18" charset="0"/>
              <a:cs typeface="Times New Roman" pitchFamily="18" charset="0"/>
            </a:endParaRPr>
          </a:p>
          <a:p>
            <a:pPr indent="361950" algn="ctr"/>
            <a:r>
              <a:rPr lang="uk-UA" sz="1700" dirty="0" smtClean="0">
                <a:latin typeface="Times New Roman" pitchFamily="18" charset="0"/>
                <a:cs typeface="Times New Roman" pitchFamily="18" charset="0"/>
              </a:rPr>
              <a:t>       </a:t>
            </a:r>
            <a:endParaRPr lang="ru-RU" sz="1700" b="1" i="1" dirty="0" smtClean="0">
              <a:latin typeface="Times New Roman" pitchFamily="18" charset="0"/>
              <a:cs typeface="Times New Roman" pitchFamily="18" charset="0"/>
            </a:endParaRPr>
          </a:p>
          <a:p>
            <a:pPr indent="361950"/>
            <a:endParaRPr lang="uk-UA" sz="1700" dirty="0" smtClean="0">
              <a:latin typeface="Times New Roman" pitchFamily="18" charset="0"/>
              <a:cs typeface="Times New Roman" pitchFamily="18" charset="0"/>
            </a:endParaRPr>
          </a:p>
          <a:p>
            <a:pPr indent="361950"/>
            <a:endParaRPr lang="ru-RU" sz="1700" dirty="0" smtClean="0">
              <a:latin typeface="Times New Roman" pitchFamily="18" charset="0"/>
              <a:cs typeface="Times New Roman" pitchFamily="18" charset="0"/>
            </a:endParaRPr>
          </a:p>
          <a:p>
            <a:endParaRPr lang="ru-RU" sz="17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428604"/>
            <a:ext cx="8715436" cy="4293483"/>
          </a:xfrm>
          <a:prstGeom prst="rect">
            <a:avLst/>
          </a:prstGeom>
        </p:spPr>
        <p:txBody>
          <a:bodyPr wrap="square">
            <a:spAutoFit/>
          </a:bodyPr>
          <a:lstStyle/>
          <a:p>
            <a:pPr algn="ctr"/>
            <a:r>
              <a:rPr lang="uk-UA" sz="1700" b="1" i="1" dirty="0" smtClean="0">
                <a:latin typeface="Times New Roman" pitchFamily="18" charset="0"/>
                <a:cs typeface="Times New Roman" pitchFamily="18" charset="0"/>
              </a:rPr>
              <a:t>Середня </a:t>
            </a:r>
            <a:r>
              <a:rPr lang="uk-UA" sz="1700" b="1" i="1" dirty="0" smtClean="0">
                <a:latin typeface="Times New Roman" pitchFamily="18" charset="0"/>
                <a:cs typeface="Times New Roman" pitchFamily="18" charset="0"/>
              </a:rPr>
              <a:t>ступінь переохолодження: </a:t>
            </a:r>
            <a:endParaRPr lang="uk-UA" sz="1700" b="1" i="1"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Температура </a:t>
            </a:r>
            <a:r>
              <a:rPr lang="uk-UA" sz="1700" dirty="0" smtClean="0">
                <a:latin typeface="Times New Roman" pitchFamily="18" charset="0"/>
                <a:cs typeface="Times New Roman" pitchFamily="18" charset="0"/>
              </a:rPr>
              <a:t>тіла знижується до 29-32 градусів. Пульс при цьому значно уповільнюється - до 50 ударів на хвилину. Шкіра стає синюшною, на дотик холодною. Дещо знижується артеріальний тиск, а дихання стає поверхневим і нечастим. Часто при переохолодженні середньої тяжкості нападає раптова сонливість. Дозволяти спати в таких умовах категорично не можна, тому що вироблення енергії під час сну знижується, в такому стані людина може загинути. При цій стадії переохолодження можливі обмороження 1-4 ступеня.</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Важка ступінь переохолодження:</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Температура тіла стає нижчою 31 градуса. Людина вже втрачає свідомість, її пульс сповільнюється до 36 ударів за хвилину. Часто виникають судоми і блювота. Дихання стає зовсім уповільненим  -  до 3-4 вдихів-видихів на хвилину. Відбувається гостре кисневе голодування головного мозку. Обмороження при цьому ступені переохолодження дуже важкі, і якщо не надати негайну допомогу, настане задубіння і смерть</a:t>
            </a:r>
            <a:r>
              <a:rPr lang="uk-UA" sz="1700" dirty="0" smtClean="0">
                <a:latin typeface="Times New Roman" pitchFamily="18" charset="0"/>
                <a:cs typeface="Times New Roman" pitchFamily="18" charset="0"/>
              </a:rPr>
              <a:t>.</a:t>
            </a:r>
          </a:p>
          <a:p>
            <a:endParaRPr lang="ru-RU" sz="1700"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715436" cy="5893921"/>
          </a:xfrm>
          <a:prstGeom prst="rect">
            <a:avLst/>
          </a:prstGeom>
        </p:spPr>
        <p:txBody>
          <a:bodyPr wrap="square">
            <a:spAutoFit/>
          </a:bodyPr>
          <a:lstStyle/>
          <a:p>
            <a:pPr algn="ctr"/>
            <a:r>
              <a:rPr lang="uk-UA" sz="2400" b="1" dirty="0" smtClean="0">
                <a:solidFill>
                  <a:srgbClr val="C00000"/>
                </a:solidFill>
                <a:latin typeface="Times New Roman" pitchFamily="18" charset="0"/>
                <a:cs typeface="Times New Roman" pitchFamily="18" charset="0"/>
              </a:rPr>
              <a:t>Перша допомога при </a:t>
            </a:r>
            <a:r>
              <a:rPr lang="uk-UA" sz="2400" b="1" dirty="0" smtClean="0">
                <a:solidFill>
                  <a:srgbClr val="C00000"/>
                </a:solidFill>
                <a:latin typeface="Times New Roman" pitchFamily="18" charset="0"/>
                <a:cs typeface="Times New Roman" pitchFamily="18" charset="0"/>
              </a:rPr>
              <a:t>переохолодженні</a:t>
            </a:r>
          </a:p>
          <a:p>
            <a:pPr algn="ctr"/>
            <a:endParaRPr lang="ru-RU" sz="1100" b="1" dirty="0" smtClean="0">
              <a:solidFill>
                <a:srgbClr val="C00000"/>
              </a:solidFill>
              <a:latin typeface="Times New Roman" pitchFamily="18" charset="0"/>
              <a:cs typeface="Times New Roman" pitchFamily="18" charset="0"/>
            </a:endParaRPr>
          </a:p>
          <a:p>
            <a:r>
              <a:rPr lang="uk-UA" dirty="0" smtClean="0">
                <a:latin typeface="Times New Roman" pitchFamily="18" charset="0"/>
                <a:cs typeface="Times New Roman" pitchFamily="18" charset="0"/>
              </a:rPr>
              <a:t>        </a:t>
            </a:r>
            <a:r>
              <a:rPr lang="uk-UA" sz="1700" dirty="0" smtClean="0">
                <a:latin typeface="Times New Roman" pitchFamily="18" charset="0"/>
                <a:cs typeface="Times New Roman" pitchFamily="18" charset="0"/>
              </a:rPr>
              <a:t>Перш за все, потрібно перенести потерпілого в тепле місце, добре укутати шубою або теплою ковдрою. Мокрий одяг потрібно відразу ж зняти і одягти суху. Потерпілий не повинен рухатися. Якщо людина перебуває в непритомності, потрібно постійно контролювати дихання і пульс, а якщо він не прощупується, починайте непрямий масаж серця і штучне дихання. </a:t>
            </a:r>
            <a:br>
              <a:rPr lang="uk-UA" sz="1700" dirty="0" smtClean="0">
                <a:latin typeface="Times New Roman" pitchFamily="18" charset="0"/>
                <a:cs typeface="Times New Roman" pitchFamily="18" charset="0"/>
              </a:rPr>
            </a:br>
            <a:r>
              <a:rPr lang="uk-UA" sz="1700" dirty="0" smtClean="0">
                <a:latin typeface="Times New Roman" pitchFamily="18" charset="0"/>
                <a:cs typeface="Times New Roman" pitchFamily="18" charset="0"/>
              </a:rPr>
              <a:t>        Якщо потерпілий у свідомості, дайте йому випити гарячий чай, морс або молоко, але категорично забороняється алкоголь і каву! Не прагніть швидко зігріти людину, не набирайте йому гарячу ванну, не тягніть його в душ, інтенсивно не розтирайте, не обкладайте грілками. При таких маніпуляціях наслідки переохолодження можуть бути згубними. Можуть виникнути порушення серцевого ритму і внутрішні крововиливи. Якщо сталося лише переохолодження ніг або переохолодження голови, то потрібно зняти з людини тісне і мокре взуття і одягнути на нього шапку, таким чином зігріваючи людину поступово.</a:t>
            </a:r>
            <a:endParaRPr lang="ru-RU" sz="1700" dirty="0" smtClean="0">
              <a:latin typeface="Times New Roman" pitchFamily="18" charset="0"/>
              <a:cs typeface="Times New Roman" pitchFamily="18" charset="0"/>
            </a:endParaRPr>
          </a:p>
          <a:p>
            <a:r>
              <a:rPr lang="uk-UA" sz="1700" dirty="0" smtClean="0">
                <a:latin typeface="Times New Roman" pitchFamily="18" charset="0"/>
                <a:cs typeface="Times New Roman" pitchFamily="18" charset="0"/>
              </a:rPr>
              <a:t> Запам'ятайте, що надання першої допомоги при переохолодженні не повинно зашкодити потерпілому!</a:t>
            </a:r>
            <a:br>
              <a:rPr lang="uk-UA" sz="1700" dirty="0" smtClean="0">
                <a:latin typeface="Times New Roman" pitchFamily="18" charset="0"/>
                <a:cs typeface="Times New Roman" pitchFamily="18" charset="0"/>
              </a:rPr>
            </a:br>
            <a:r>
              <a:rPr lang="uk-UA" sz="1700" dirty="0" smtClean="0">
                <a:latin typeface="Times New Roman" pitchFamily="18" charset="0"/>
                <a:cs typeface="Times New Roman" pitchFamily="18" charset="0"/>
              </a:rPr>
              <a:t>       Набагато простіше попередити переохолодження. Захист від переохолодження - це теплий і багатошаровий одяг та взуття. Не паліть і не пийте алкоголь на морозі, не виходьте на відкритий лід, намагайтеся більше рухатися, та й загартовування не зашкодить. Тоді жоден мороз і негода вам не страшні.</a:t>
            </a:r>
            <a:endParaRPr lang="ru-RU" sz="1700"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715436" cy="5447645"/>
          </a:xfrm>
          <a:prstGeom prst="rect">
            <a:avLst/>
          </a:prstGeom>
        </p:spPr>
        <p:txBody>
          <a:bodyPr wrap="square">
            <a:spAutoFit/>
          </a:bodyPr>
          <a:lstStyle/>
          <a:p>
            <a:pPr indent="361950" algn="ctr"/>
            <a:r>
              <a:rPr lang="uk-UA" sz="2400" b="1" dirty="0" smtClean="0">
                <a:solidFill>
                  <a:srgbClr val="C00000"/>
                </a:solidFill>
                <a:latin typeface="Times New Roman" pitchFamily="18" charset="0"/>
                <a:cs typeface="Times New Roman" pitchFamily="18" charset="0"/>
              </a:rPr>
              <a:t>Наслідки переохолодження</a:t>
            </a:r>
            <a:endParaRPr lang="ru-RU" sz="2400" b="1" dirty="0" smtClean="0">
              <a:solidFill>
                <a:srgbClr val="C00000"/>
              </a:solidFill>
              <a:latin typeface="Times New Roman" pitchFamily="18" charset="0"/>
              <a:cs typeface="Times New Roman" pitchFamily="18" charset="0"/>
            </a:endParaRPr>
          </a:p>
          <a:p>
            <a:pPr indent="361950"/>
            <a:r>
              <a:rPr lang="uk-UA" dirty="0" smtClean="0">
                <a:latin typeface="Times New Roman" pitchFamily="18" charset="0"/>
                <a:cs typeface="Times New Roman" pitchFamily="18" charset="0"/>
              </a:rPr>
              <a:t>       </a:t>
            </a:r>
            <a:r>
              <a:rPr lang="uk-UA" sz="1700" dirty="0" smtClean="0">
                <a:latin typeface="Times New Roman" pitchFamily="18" charset="0"/>
                <a:cs typeface="Times New Roman" pitchFamily="18" charset="0"/>
              </a:rPr>
              <a:t>Зазвичай переохолодження організму безслідно не проходить, адже захисні сили організму від перенесеного стресу знижуються. При переохолодженні організму будь-якого ступеня тяжкості створюються сприятливі умови для прояву гострих респіраторних захворювань, розвиваються органічні зміни в головному мозку і судинах. </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Але найсерйознішим наслідком переохолодження можна вважати відмороження частин тіла і кінцівок.  Вже краще постаратися попередити переохолодження, ніж страждати потім від його наслідків. </a:t>
            </a:r>
            <a:endParaRPr lang="ru-RU" sz="1700" dirty="0" smtClean="0">
              <a:latin typeface="Times New Roman" pitchFamily="18" charset="0"/>
              <a:cs typeface="Times New Roman" pitchFamily="18" charset="0"/>
            </a:endParaRPr>
          </a:p>
          <a:p>
            <a:pPr indent="361950" algn="ctr"/>
            <a:r>
              <a:rPr lang="uk-UA" sz="2400" b="1" dirty="0" smtClean="0">
                <a:solidFill>
                  <a:srgbClr val="C00000"/>
                </a:solidFill>
                <a:latin typeface="Times New Roman" pitchFamily="18" charset="0"/>
                <a:cs typeface="Times New Roman" pitchFamily="18" charset="0"/>
              </a:rPr>
              <a:t>Профілактика переохолоджень</a:t>
            </a:r>
            <a:endParaRPr lang="ru-RU" sz="2400" b="1" dirty="0" smtClean="0">
              <a:solidFill>
                <a:srgbClr val="C00000"/>
              </a:solidFill>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1. У холодну морозну погоду потрібно одягатися </a:t>
            </a:r>
            <a:r>
              <a:rPr lang="uk-UA" sz="1700" dirty="0" err="1" smtClean="0">
                <a:latin typeface="Times New Roman" pitchFamily="18" charset="0"/>
                <a:cs typeface="Times New Roman" pitchFamily="18" charset="0"/>
              </a:rPr>
              <a:t>багатошарово</a:t>
            </a:r>
            <a:r>
              <a:rPr lang="uk-UA" sz="1700" dirty="0" smtClean="0">
                <a:latin typeface="Times New Roman" pitchFamily="18" charset="0"/>
                <a:cs typeface="Times New Roman" pitchFamily="18" charset="0"/>
              </a:rPr>
              <a:t> - між шарами одягу тепло утримується за рахунок повітря.  </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2. Металеві прикраси на морозі носити не рекомендується, оскільки вони остивають швидше  від людського тіла, і виникає ризик переохолодження  ділянок шкіри, з якими стикаються ці предмети </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3. Зволожуючий крем, який використовується безпосередньо  перед виходом на вулицю, збільшує ризик переохолодження і обмороження. Якщо морози середні, підійде жирна косметика для обличчя та рук. А при сильних морозах косметикою перед виходом на вулицю бажано не користуватися менш ніж за три години. </a:t>
            </a:r>
            <a:endParaRPr lang="ru-RU" sz="1700"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642918"/>
            <a:ext cx="8715436" cy="4801314"/>
          </a:xfrm>
          <a:prstGeom prst="rect">
            <a:avLst/>
          </a:prstGeom>
        </p:spPr>
        <p:txBody>
          <a:bodyPr wrap="square">
            <a:spAutoFit/>
          </a:bodyPr>
          <a:lstStyle/>
          <a:p>
            <a:pPr indent="361950"/>
            <a:r>
              <a:rPr lang="uk-UA" dirty="0" smtClean="0">
                <a:latin typeface="Times New Roman" pitchFamily="18" charset="0"/>
                <a:cs typeface="Times New Roman" pitchFamily="18" charset="0"/>
              </a:rPr>
              <a:t>4. Голодний шлунок не сприяє виробленню енергії, необхідної для боротьби з холодом. </a:t>
            </a:r>
            <a:endParaRPr lang="ru-RU" dirty="0" smtClean="0">
              <a:latin typeface="Times New Roman" pitchFamily="18" charset="0"/>
              <a:cs typeface="Times New Roman" pitchFamily="18" charset="0"/>
            </a:endParaRPr>
          </a:p>
          <a:p>
            <a:pPr indent="361950"/>
            <a:r>
              <a:rPr lang="uk-UA" dirty="0" smtClean="0">
                <a:latin typeface="Times New Roman" pitchFamily="18" charset="0"/>
                <a:cs typeface="Times New Roman" pitchFamily="18" charset="0"/>
              </a:rPr>
              <a:t>5. Алкоголь у крові сприяє переохолодженню, викликаючи велику втрату тепла, одночасно створюючи помилковий ефект зігрівання організму зсередини. </a:t>
            </a:r>
            <a:endParaRPr lang="ru-RU" dirty="0" smtClean="0">
              <a:latin typeface="Times New Roman" pitchFamily="18" charset="0"/>
              <a:cs typeface="Times New Roman" pitchFamily="18" charset="0"/>
            </a:endParaRPr>
          </a:p>
          <a:p>
            <a:pPr indent="361950"/>
            <a:r>
              <a:rPr lang="uk-UA" dirty="0" smtClean="0">
                <a:latin typeface="Times New Roman" pitchFamily="18" charset="0"/>
                <a:cs typeface="Times New Roman" pitchFamily="18" charset="0"/>
              </a:rPr>
              <a:t>6. Куріння на морозі робить більш уразливими кінцівки, тому що зменшує циркуляцію крові в ногах і руках. </a:t>
            </a:r>
            <a:endParaRPr lang="ru-RU" dirty="0" smtClean="0">
              <a:latin typeface="Times New Roman" pitchFamily="18" charset="0"/>
              <a:cs typeface="Times New Roman" pitchFamily="18" charset="0"/>
            </a:endParaRPr>
          </a:p>
          <a:p>
            <a:pPr indent="361950"/>
            <a:r>
              <a:rPr lang="uk-UA" dirty="0" smtClean="0">
                <a:latin typeface="Times New Roman" pitchFamily="18" charset="0"/>
                <a:cs typeface="Times New Roman" pitchFamily="18" charset="0"/>
              </a:rPr>
              <a:t>7.Щойно кінцівки почали замерзати, негайно ж починайте ними рухати, не дозволяючи їм мерзнути, інакше переохолодження посилиться рухи стануть хворобливими і спричинять значні пошкодження шкіри. </a:t>
            </a:r>
            <a:endParaRPr lang="ru-RU" dirty="0" smtClean="0">
              <a:latin typeface="Times New Roman" pitchFamily="18" charset="0"/>
              <a:cs typeface="Times New Roman" pitchFamily="18" charset="0"/>
            </a:endParaRPr>
          </a:p>
          <a:p>
            <a:pPr indent="361950"/>
            <a:r>
              <a:rPr lang="uk-UA" dirty="0" smtClean="0">
                <a:latin typeface="Times New Roman" pitchFamily="18" charset="0"/>
                <a:cs typeface="Times New Roman" pitchFamily="18" charset="0"/>
              </a:rPr>
              <a:t>8. Постійне загартовування організму попереджає його переохолодження, як і відмова від шкідливих звичок (куріння, алкоголь) і раціональне харчування. </a:t>
            </a:r>
            <a:endParaRPr lang="ru-RU" dirty="0" smtClean="0">
              <a:latin typeface="Times New Roman" pitchFamily="18" charset="0"/>
              <a:cs typeface="Times New Roman" pitchFamily="18" charset="0"/>
            </a:endParaRPr>
          </a:p>
          <a:p>
            <a:pPr indent="361950"/>
            <a:r>
              <a:rPr lang="uk-UA" dirty="0" smtClean="0">
                <a:latin typeface="Times New Roman" pitchFamily="18" charset="0"/>
                <a:cs typeface="Times New Roman" pitchFamily="18" charset="0"/>
              </a:rPr>
              <a:t>            І головна умова профілактики переохолодження - здоровий спосіб життя, відмова від шкідливих звичок та постійне загартовування організму.</a:t>
            </a:r>
            <a:endParaRPr lang="ru-RU" dirty="0" smtClean="0">
              <a:latin typeface="Times New Roman" pitchFamily="18" charset="0"/>
              <a:cs typeface="Times New Roman" pitchFamily="18" charset="0"/>
            </a:endParaRPr>
          </a:p>
          <a:p>
            <a:pPr indent="361950"/>
            <a:r>
              <a:rPr lang="uk-UA" dirty="0" smtClean="0">
                <a:latin typeface="Times New Roman" pitchFamily="18" charset="0"/>
                <a:cs typeface="Times New Roman" pitchFamily="18" charset="0"/>
              </a:rPr>
              <a:t>Врешті-решт пам'ятайте, що найкращий спосіб вийти з неприємної ситуації - це до неї не потрапляти.</a:t>
            </a:r>
            <a:endParaRPr lang="ru-RU" dirty="0" smtClean="0">
              <a:latin typeface="Times New Roman" pitchFamily="18" charset="0"/>
              <a:cs typeface="Times New Roman" pitchFamily="18" charset="0"/>
            </a:endParaRPr>
          </a:p>
          <a:p>
            <a:pPr indent="361950"/>
            <a:r>
              <a:rPr lang="uk-UA" dirty="0" smtClean="0">
                <a:latin typeface="Times New Roman" pitchFamily="18" charset="0"/>
                <a:cs typeface="Times New Roman" pitchFamily="18" charset="0"/>
              </a:rPr>
              <a:t>    Ваше здоров'я - у ваших руках!         </a:t>
            </a:r>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0"/>
            <a:ext cx="8715436" cy="6370975"/>
          </a:xfrm>
          <a:prstGeom prst="rect">
            <a:avLst/>
          </a:prstGeom>
        </p:spPr>
        <p:txBody>
          <a:bodyPr wrap="square">
            <a:spAutoFit/>
          </a:bodyPr>
          <a:lstStyle/>
          <a:p>
            <a:pPr algn="ctr"/>
            <a:r>
              <a:rPr lang="uk-UA" sz="2400" b="1" dirty="0" smtClean="0">
                <a:solidFill>
                  <a:srgbClr val="C00000"/>
                </a:solidFill>
                <a:latin typeface="Times New Roman" pitchFamily="18" charset="0"/>
                <a:cs typeface="Times New Roman" pitchFamily="18" charset="0"/>
              </a:rPr>
              <a:t>Методичні рекомендації</a:t>
            </a:r>
            <a:endParaRPr lang="ru-RU" sz="2400" b="1" dirty="0" smtClean="0">
              <a:solidFill>
                <a:srgbClr val="C00000"/>
              </a:solidFill>
              <a:latin typeface="Times New Roman" pitchFamily="18" charset="0"/>
              <a:cs typeface="Times New Roman" pitchFamily="18" charset="0"/>
            </a:endParaRPr>
          </a:p>
          <a:p>
            <a:pPr algn="ctr"/>
            <a:r>
              <a:rPr lang="uk-UA" sz="2400" b="1" dirty="0" smtClean="0">
                <a:solidFill>
                  <a:srgbClr val="C00000"/>
                </a:solidFill>
                <a:latin typeface="Times New Roman" pitchFamily="18" charset="0"/>
                <a:cs typeface="Times New Roman" pitchFamily="18" charset="0"/>
              </a:rPr>
              <a:t>щодо профілактики грипу серед дітей та підлітків</a:t>
            </a:r>
            <a:endParaRPr lang="ru-RU" sz="2400" b="1" dirty="0" smtClean="0">
              <a:solidFill>
                <a:srgbClr val="C00000"/>
              </a:solidFill>
              <a:latin typeface="Times New Roman" pitchFamily="18" charset="0"/>
              <a:cs typeface="Times New Roman" pitchFamily="18" charset="0"/>
            </a:endParaRPr>
          </a:p>
          <a:p>
            <a:r>
              <a:rPr lang="uk-UA"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indent="361950"/>
            <a:r>
              <a:rPr lang="uk-UA" dirty="0" smtClean="0">
                <a:latin typeface="Times New Roman" pitchFamily="18" charset="0"/>
                <a:cs typeface="Times New Roman" pitchFamily="18" charset="0"/>
              </a:rPr>
              <a:t>       </a:t>
            </a:r>
            <a:r>
              <a:rPr lang="uk-UA" sz="1700" dirty="0" smtClean="0">
                <a:latin typeface="Times New Roman" pitchFamily="18" charset="0"/>
                <a:cs typeface="Times New Roman" pitchFamily="18" charset="0"/>
              </a:rPr>
              <a:t>Грип — це інфекційне захворювання дихальних шляхів, яке відноситься до групи гострих респіраторних вірусних інфекцій (ГРВІ). Вірусів грипу існує дуже багато (на даний момент виявлено близько 2 тис.), всі вони мають свою природу і відрізняються характером перебігу хвороби.</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Вірус грипу в першу чергу передається від людини до людини повітряно-крапельним шляхом, контактно-побутовим, повітряно-пиловим і навіть через їжу. Саме тому віруси грипу дуже швидко поширюються у вигляді епідемій і </a:t>
            </a:r>
            <a:r>
              <a:rPr lang="uk-UA" sz="1700" dirty="0" err="1" smtClean="0">
                <a:latin typeface="Times New Roman" pitchFamily="18" charset="0"/>
                <a:cs typeface="Times New Roman" pitchFamily="18" charset="0"/>
              </a:rPr>
              <a:t>пандемій</a:t>
            </a:r>
            <a:r>
              <a:rPr lang="uk-UA" sz="1700" dirty="0" smtClean="0">
                <a:latin typeface="Times New Roman" pitchFamily="18" charset="0"/>
                <a:cs typeface="Times New Roman" pitchFamily="18" charset="0"/>
              </a:rPr>
              <a:t>.</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Загальні симптоми і перебіг грипу</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З моменту потрапляння вірусу в організм до появи перших симптомів може пройти від одного до трьох днів. Хворий заразний ще за 24 години до появи перших симптомів грипу. Зазвичай грип починається з різкого стрибка температури тіла до 38-40°C, стан супроводжується лихоманкою, ознобом, слабкістю і болем в м’язах. Як правило, при грипі не буває нежиті, з’являється відчуття сухості в носі та глотці, сухий кашель.</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Симптоми зберігаються 3-5 днів, але у разі тяжкого перебігу захворювання пацієнт може почувати себе погано до 2-х тижнів. Крім того, тривалий грип зазвичай тягне за собою ряд ускладнень: бактеріальна пневмонія, </a:t>
            </a:r>
            <a:r>
              <a:rPr lang="uk-UA" sz="1700" dirty="0" err="1" smtClean="0">
                <a:latin typeface="Times New Roman" pitchFamily="18" charset="0"/>
                <a:cs typeface="Times New Roman" pitchFamily="18" charset="0"/>
              </a:rPr>
              <a:t>геморагічна</a:t>
            </a:r>
            <a:r>
              <a:rPr lang="uk-UA" sz="1700" dirty="0" smtClean="0">
                <a:latin typeface="Times New Roman" pitchFamily="18" charset="0"/>
                <a:cs typeface="Times New Roman" pitchFamily="18" charset="0"/>
              </a:rPr>
              <a:t> пневмонія, формування емпієми та абсцесу легені, бактеріальні </a:t>
            </a:r>
            <a:r>
              <a:rPr lang="uk-UA" sz="1700" dirty="0" err="1" smtClean="0">
                <a:latin typeface="Times New Roman" pitchFamily="18" charset="0"/>
                <a:cs typeface="Times New Roman" pitchFamily="18" charset="0"/>
              </a:rPr>
              <a:t>синусити</a:t>
            </a:r>
            <a:r>
              <a:rPr lang="uk-UA" sz="1700" dirty="0" smtClean="0">
                <a:latin typeface="Times New Roman" pitchFamily="18" charset="0"/>
                <a:cs typeface="Times New Roman" pitchFamily="18" charset="0"/>
              </a:rPr>
              <a:t>, риніти, </a:t>
            </a:r>
            <a:r>
              <a:rPr lang="uk-UA" sz="1700" u="sng" dirty="0" smtClean="0">
                <a:latin typeface="Times New Roman" pitchFamily="18" charset="0"/>
                <a:cs typeface="Times New Roman" pitchFamily="18" charset="0"/>
                <a:hlinkClick r:id="rId2"/>
              </a:rPr>
              <a:t>отити</a:t>
            </a:r>
            <a:r>
              <a:rPr lang="uk-UA" sz="1700" dirty="0" smtClean="0">
                <a:latin typeface="Times New Roman" pitchFamily="18" charset="0"/>
                <a:cs typeface="Times New Roman" pitchFamily="18" charset="0"/>
              </a:rPr>
              <a:t>, </a:t>
            </a:r>
            <a:r>
              <a:rPr lang="uk-UA" sz="1700" u="sng" dirty="0" smtClean="0">
                <a:latin typeface="Times New Roman" pitchFamily="18" charset="0"/>
                <a:cs typeface="Times New Roman" pitchFamily="18" charset="0"/>
                <a:hlinkClick r:id="rId3"/>
              </a:rPr>
              <a:t>трахеїти</a:t>
            </a:r>
            <a:r>
              <a:rPr lang="uk-UA" sz="1700" dirty="0" smtClean="0">
                <a:latin typeface="Times New Roman" pitchFamily="18" charset="0"/>
                <a:cs typeface="Times New Roman" pitchFamily="18" charset="0"/>
              </a:rPr>
              <a:t>, вірусний енцефаліт, неврит, міокардит, </a:t>
            </a:r>
            <a:r>
              <a:rPr lang="uk-UA" sz="1700" u="sng" dirty="0" smtClean="0">
                <a:latin typeface="Times New Roman" pitchFamily="18" charset="0"/>
                <a:cs typeface="Times New Roman" pitchFamily="18" charset="0"/>
                <a:hlinkClick r:id="rId4"/>
              </a:rPr>
              <a:t>менінгіт</a:t>
            </a:r>
            <a:r>
              <a:rPr lang="uk-UA" sz="1700" dirty="0" smtClean="0">
                <a:latin typeface="Times New Roman" pitchFamily="18" charset="0"/>
                <a:cs typeface="Times New Roman" pitchFamily="18" charset="0"/>
              </a:rPr>
              <a:t>, </a:t>
            </a:r>
            <a:r>
              <a:rPr lang="uk-UA" sz="1700" dirty="0" err="1" smtClean="0">
                <a:latin typeface="Times New Roman" pitchFamily="18" charset="0"/>
                <a:cs typeface="Times New Roman" pitchFamily="18" charset="0"/>
              </a:rPr>
              <a:t>радикулоневрит</a:t>
            </a:r>
            <a:r>
              <a:rPr lang="uk-UA" sz="1700" dirty="0" smtClean="0">
                <a:latin typeface="Times New Roman" pitchFamily="18" charset="0"/>
                <a:cs typeface="Times New Roman" pitchFamily="18" charset="0"/>
              </a:rPr>
              <a:t>, </a:t>
            </a:r>
            <a:r>
              <a:rPr lang="uk-UA" sz="1700" dirty="0" err="1" smtClean="0">
                <a:latin typeface="Times New Roman" pitchFamily="18" charset="0"/>
                <a:cs typeface="Times New Roman" pitchFamily="18" charset="0"/>
              </a:rPr>
              <a:t>токсико-алергічний</a:t>
            </a:r>
            <a:r>
              <a:rPr lang="uk-UA" sz="1700" dirty="0" smtClean="0">
                <a:latin typeface="Times New Roman" pitchFamily="18" charset="0"/>
                <a:cs typeface="Times New Roman" pitchFamily="18" charset="0"/>
              </a:rPr>
              <a:t> шок, ураження печінки, синдром Рея.</a:t>
            </a:r>
            <a:endParaRPr lang="ru-RU" sz="1700"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357166"/>
            <a:ext cx="8572592" cy="2585323"/>
          </a:xfrm>
          <a:prstGeom prst="rect">
            <a:avLst/>
          </a:prstGeom>
        </p:spPr>
        <p:txBody>
          <a:bodyPr wrap="square">
            <a:spAutoFit/>
          </a:bodyPr>
          <a:lstStyle/>
          <a:p>
            <a:pPr indent="361950" algn="ctr"/>
            <a:r>
              <a:rPr lang="uk-UA" dirty="0" smtClean="0">
                <a:latin typeface="Times New Roman" pitchFamily="18" charset="0"/>
                <a:cs typeface="Times New Roman" pitchFamily="18" charset="0"/>
              </a:rPr>
              <a:t> </a:t>
            </a:r>
            <a:r>
              <a:rPr lang="uk-UA" b="1" i="1" dirty="0" smtClean="0">
                <a:latin typeface="Times New Roman" pitchFamily="18" charset="0"/>
                <a:cs typeface="Times New Roman" pitchFamily="18" charset="0"/>
              </a:rPr>
              <a:t>Хто може захворіти на грип?</a:t>
            </a:r>
            <a:endParaRPr lang="ru-RU" b="1" i="1" dirty="0" smtClean="0">
              <a:latin typeface="Times New Roman" pitchFamily="18" charset="0"/>
              <a:cs typeface="Times New Roman" pitchFamily="18" charset="0"/>
            </a:endParaRPr>
          </a:p>
          <a:p>
            <a:pPr indent="361950"/>
            <a:r>
              <a:rPr lang="uk-UA" dirty="0" smtClean="0">
                <a:latin typeface="Times New Roman" pitchFamily="18" charset="0"/>
                <a:cs typeface="Times New Roman" pitchFamily="18" charset="0"/>
              </a:rPr>
              <a:t>Виходячи зі способу розповсюдження захворювання, переконуємось, що потенційно небезпечними є місця скупчення великої кількості людей. Тому при епідеміях в обов’язковому порядку закривають школи та дитячі садки. Дорослі, що продовжують при цьому ходити на роботу і їздити в транспорті, істотно ризикують інфікуватися вірусом грипу. Але  заражаються далеко не всі — справа в тому, що це залежить від імунітету людини. Тому лікарі рекомендують готуватися до «сезону грипу» </a:t>
            </a:r>
            <a:r>
              <a:rPr lang="uk-UA" u="sng" dirty="0" smtClean="0">
                <a:latin typeface="Times New Roman" pitchFamily="18" charset="0"/>
                <a:cs typeface="Times New Roman" pitchFamily="18" charset="0"/>
                <a:hlinkClick r:id="rId2"/>
              </a:rPr>
              <a:t>заздалегідь</a:t>
            </a:r>
            <a:r>
              <a:rPr lang="uk-UA" dirty="0" smtClean="0">
                <a:latin typeface="Times New Roman" pitchFamily="18" charset="0"/>
                <a:cs typeface="Times New Roman" pitchFamily="18" charset="0"/>
              </a:rPr>
              <a:t>: </a:t>
            </a:r>
            <a:r>
              <a:rPr lang="uk-UA" u="sng" dirty="0" smtClean="0">
                <a:latin typeface="Times New Roman" pitchFamily="18" charset="0"/>
                <a:cs typeface="Times New Roman" pitchFamily="18" charset="0"/>
              </a:rPr>
              <a:t>п</a:t>
            </a:r>
            <a:r>
              <a:rPr lang="uk-UA" dirty="0" smtClean="0">
                <a:latin typeface="Times New Roman" pitchFamily="18" charset="0"/>
                <a:cs typeface="Times New Roman" pitchFamily="18" charset="0"/>
              </a:rPr>
              <a:t>ідтримувати свій імунітет за допомогою правильного харчування і спеціальних фітопрепаратів.</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4893647"/>
          </a:xfrm>
          <a:prstGeom prst="rect">
            <a:avLst/>
          </a:prstGeom>
          <a:noFill/>
        </p:spPr>
        <p:txBody>
          <a:bodyPr wrap="square" rtlCol="0">
            <a:spAutoFit/>
          </a:bodyPr>
          <a:lstStyle/>
          <a:p>
            <a:pPr algn="ctr"/>
            <a:r>
              <a:rPr lang="uk-UA" sz="4000" b="1" dirty="0" smtClean="0">
                <a:solidFill>
                  <a:srgbClr val="002060"/>
                </a:solidFill>
                <a:latin typeface="Times New Roman" pitchFamily="18" charset="0"/>
                <a:cs typeface="Times New Roman" pitchFamily="18" charset="0"/>
              </a:rPr>
              <a:t>МЕТОДИЧНІ РЕКОМЕНДАЦІЇ  </a:t>
            </a:r>
          </a:p>
          <a:p>
            <a:pPr algn="ctr"/>
            <a:r>
              <a:rPr lang="uk-UA" sz="3600" b="1" dirty="0" smtClean="0">
                <a:solidFill>
                  <a:srgbClr val="002060"/>
                </a:solidFill>
                <a:latin typeface="Times New Roman" pitchFamily="18" charset="0"/>
                <a:cs typeface="Times New Roman" pitchFamily="18" charset="0"/>
              </a:rPr>
              <a:t>класним керівникам, педагогам, батькам, учням </a:t>
            </a:r>
          </a:p>
          <a:p>
            <a:pPr algn="just"/>
            <a:r>
              <a:rPr lang="uk-UA" sz="4000" dirty="0" smtClean="0">
                <a:solidFill>
                  <a:srgbClr val="002060"/>
                </a:solidFill>
                <a:latin typeface="Times New Roman" pitchFamily="18" charset="0"/>
                <a:cs typeface="Times New Roman" pitchFamily="18" charset="0"/>
              </a:rPr>
              <a:t>з питань надання першої невідкладної допомоги при нещасних випадках різного типу, що посприяють уникненню небезпечних ситуацій та допоможуть врятувати життя</a:t>
            </a:r>
            <a:endParaRPr lang="ru-RU" sz="40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Рабочий стол\images.jpg"/>
          <p:cNvPicPr>
            <a:picLocks noChangeAspect="1" noChangeArrowheads="1"/>
          </p:cNvPicPr>
          <p:nvPr/>
        </p:nvPicPr>
        <p:blipFill>
          <a:blip r:embed="rId2" cstate="print"/>
          <a:srcRect/>
          <a:stretch>
            <a:fillRect/>
          </a:stretch>
        </p:blipFill>
        <p:spPr bwMode="auto">
          <a:xfrm>
            <a:off x="357158" y="928670"/>
            <a:ext cx="1857375" cy="2457450"/>
          </a:xfrm>
          <a:prstGeom prst="rect">
            <a:avLst/>
          </a:prstGeom>
          <a:noFill/>
        </p:spPr>
      </p:pic>
      <p:sp>
        <p:nvSpPr>
          <p:cNvPr id="2" name="Прямоугольник 1"/>
          <p:cNvSpPr/>
          <p:nvPr/>
        </p:nvSpPr>
        <p:spPr>
          <a:xfrm>
            <a:off x="357158" y="0"/>
            <a:ext cx="8501154" cy="6047809"/>
          </a:xfrm>
          <a:prstGeom prst="rect">
            <a:avLst/>
          </a:prstGeom>
        </p:spPr>
        <p:txBody>
          <a:bodyPr wrap="square">
            <a:spAutoFit/>
          </a:bodyPr>
          <a:lstStyle/>
          <a:p>
            <a:pPr algn="ctr"/>
            <a:r>
              <a:rPr lang="uk-UA" sz="2400" b="1" dirty="0" smtClean="0">
                <a:solidFill>
                  <a:srgbClr val="C00000"/>
                </a:solidFill>
                <a:latin typeface="Times New Roman" pitchFamily="18" charset="0"/>
                <a:cs typeface="Times New Roman" pitchFamily="18" charset="0"/>
              </a:rPr>
              <a:t>Щоб уберегтися від грипу, необхідно</a:t>
            </a:r>
          </a:p>
          <a:p>
            <a:pPr algn="ctr"/>
            <a:endParaRPr lang="ru-RU" sz="2000" dirty="0" smtClean="0">
              <a:latin typeface="Times New Roman" pitchFamily="18" charset="0"/>
              <a:cs typeface="Times New Roman" pitchFamily="18" charset="0"/>
            </a:endParaRPr>
          </a:p>
          <a:p>
            <a:pPr indent="361950"/>
            <a:r>
              <a:rPr lang="uk-UA" dirty="0" smtClean="0">
                <a:latin typeface="Times New Roman" pitchFamily="18" charset="0"/>
                <a:cs typeface="Times New Roman" pitchFamily="18" charset="0"/>
              </a:rPr>
              <a:t>     		</a:t>
            </a:r>
            <a:r>
              <a:rPr lang="uk-UA" sz="1700" dirty="0" smtClean="0">
                <a:latin typeface="Times New Roman" pitchFamily="18" charset="0"/>
                <a:cs typeface="Times New Roman" pitchFamily="18" charset="0"/>
              </a:rPr>
              <a:t>Перед </a:t>
            </a:r>
            <a:r>
              <a:rPr lang="uk-UA" sz="1700" dirty="0" smtClean="0">
                <a:latin typeface="Times New Roman" pitchFamily="18" charset="0"/>
                <a:cs typeface="Times New Roman" pitchFamily="18" charset="0"/>
              </a:rPr>
              <a:t>виходом з дому змастити носові ходи </a:t>
            </a:r>
            <a:r>
              <a:rPr lang="uk-UA" sz="1700" dirty="0" err="1" smtClean="0">
                <a:latin typeface="Times New Roman" pitchFamily="18" charset="0"/>
                <a:cs typeface="Times New Roman" pitchFamily="18" charset="0"/>
              </a:rPr>
              <a:t>оксоліновою</a:t>
            </a:r>
            <a:r>
              <a:rPr lang="uk-UA" sz="1700" dirty="0" smtClean="0">
                <a:latin typeface="Times New Roman" pitchFamily="18" charset="0"/>
                <a:cs typeface="Times New Roman" pitchFamily="18" charset="0"/>
              </a:rPr>
              <a:t> маззю, 			вазеліном або соняшниковою олією, а при поверненні додому 			ретельно прочистити ніс та прополоскати рота кип’яченою 			водою.</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a:t>
            </a:r>
            <a:r>
              <a:rPr lang="uk-UA" sz="1700" dirty="0" smtClean="0">
                <a:latin typeface="Times New Roman" pitchFamily="18" charset="0"/>
                <a:cs typeface="Times New Roman" pitchFamily="18" charset="0"/>
              </a:rPr>
              <a:t>Обмежити </a:t>
            </a:r>
            <a:r>
              <a:rPr lang="uk-UA" sz="1700" dirty="0" smtClean="0">
                <a:latin typeface="Times New Roman" pitchFamily="18" charset="0"/>
                <a:cs typeface="Times New Roman" pitchFamily="18" charset="0"/>
              </a:rPr>
              <a:t>відвідування місць великого скупчення людей 			</a:t>
            </a:r>
            <a:r>
              <a:rPr lang="uk-UA" sz="1700" dirty="0" smtClean="0">
                <a:latin typeface="Times New Roman" pitchFamily="18" charset="0"/>
                <a:cs typeface="Times New Roman" pitchFamily="18" charset="0"/>
              </a:rPr>
              <a:t>	(</a:t>
            </a:r>
            <a:r>
              <a:rPr lang="uk-UA" sz="1700" dirty="0" smtClean="0">
                <a:latin typeface="Times New Roman" pitchFamily="18" charset="0"/>
                <a:cs typeface="Times New Roman" pitchFamily="18" charset="0"/>
              </a:rPr>
              <a:t>концерти, кіно, дискотеки тощо).</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a:t>
            </a:r>
            <a:r>
              <a:rPr lang="uk-UA" sz="1700" dirty="0" smtClean="0">
                <a:latin typeface="Times New Roman" pitchFamily="18" charset="0"/>
                <a:cs typeface="Times New Roman" pitchFamily="18" charset="0"/>
              </a:rPr>
              <a:t>При </a:t>
            </a:r>
            <a:r>
              <a:rPr lang="uk-UA" sz="1700" dirty="0" smtClean="0">
                <a:latin typeface="Times New Roman" pitchFamily="18" charset="0"/>
                <a:cs typeface="Times New Roman" pitchFamily="18" charset="0"/>
              </a:rPr>
              <a:t>відвідуванні ринків, магазинів та користуванні громадським 			транспортом вдягати маску (респіратор), яку слід міняти кожні 4 			години.</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Мити руки з милом якомога частіше та ретельніше.</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Якомога частіше провітрювати та здійснювати вологе прибирання приміщення, в якому знаходитеся. </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Не торкатися очей, носа та рота немитими руками.</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Уникати рукостискань, поцілунків, обіймів.</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Дотримуватись теплового режиму.</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Побільше вживати продуктів, багатих вітаміном С.</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Пам’ятати, що кращої профілактики, ніж вакцинація, ще ніхто в світі не придумав.</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Якщо ж, не зважаючи на всі профілактичні заходи, Вам не вдалося уникнути захворювання на грип, обов’язково викликайте лікаря</a:t>
            </a:r>
            <a:r>
              <a:rPr lang="uk-UA" dirty="0" smtClean="0">
                <a:latin typeface="Times New Roman" pitchFamily="18" charset="0"/>
                <a:cs typeface="Times New Roman" pitchFamily="18" charset="0"/>
              </a:rPr>
              <a:t>, не займайтеся самолікуванням!</a:t>
            </a:r>
            <a:endParaRPr lang="ru-RU" dirty="0" smtClean="0">
              <a:latin typeface="Times New Roman" pitchFamily="18" charset="0"/>
              <a:cs typeface="Times New Roman" pitchFamily="18" charset="0"/>
            </a:endParaRPr>
          </a:p>
          <a:p>
            <a:pPr indent="361950"/>
            <a:r>
              <a:rPr lang="uk-UA"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571480"/>
            <a:ext cx="8643998" cy="3416320"/>
          </a:xfrm>
          <a:prstGeom prst="rect">
            <a:avLst/>
          </a:prstGeom>
        </p:spPr>
        <p:txBody>
          <a:bodyPr wrap="square">
            <a:spAutoFit/>
          </a:bodyPr>
          <a:lstStyle/>
          <a:p>
            <a:pPr indent="361950"/>
            <a:r>
              <a:rPr lang="uk-UA" dirty="0" smtClean="0">
                <a:latin typeface="Times New Roman" pitchFamily="18" charset="0"/>
                <a:cs typeface="Times New Roman" pitchFamily="18" charset="0"/>
              </a:rPr>
              <a:t>З настанням зими особливо зростає так званий «вуличний» травматизм. За статикою, «зимовий» травматизм дає до 15%  захворювань з тимчасовою непрацездатністю і в 20% стає причиною інвалідності. Через стан проїжджої частини вулиць дорожньо-транспортні травми в зимовий період зростають утричі! При цьому вони не лише частішають, а й стають набагато важчими, нерідко з фатальними наслідками.</a:t>
            </a:r>
          </a:p>
          <a:p>
            <a:pPr indent="361950"/>
            <a:r>
              <a:rPr lang="uk-UA" dirty="0" smtClean="0">
                <a:latin typeface="Times New Roman" pitchFamily="18" charset="0"/>
                <a:cs typeface="Times New Roman" pitchFamily="18" charset="0"/>
              </a:rPr>
              <a:t>Та ж таки статистика засвідчує, що головною причиною вуличного травматизму є поспіх. Пішохід, який дуже кудись поспішає, не помічає не лише льодову кірку під ногами, присипану снігом, а й непокриту ожеледицю. Так само квапливість спричиняє нещасні  випадки при переходах вулиць, особливо з пожвавленим рухом транспорту, при виході з автобуса (тролейбуса, трамваю).</a:t>
            </a:r>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Рабочий стол\image106.jpg"/>
          <p:cNvPicPr>
            <a:picLocks noChangeAspect="1" noChangeArrowheads="1"/>
          </p:cNvPicPr>
          <p:nvPr/>
        </p:nvPicPr>
        <p:blipFill>
          <a:blip r:embed="rId2" cstate="print"/>
          <a:srcRect/>
          <a:stretch>
            <a:fillRect/>
          </a:stretch>
        </p:blipFill>
        <p:spPr bwMode="auto">
          <a:xfrm>
            <a:off x="714348" y="928670"/>
            <a:ext cx="3286148" cy="1711564"/>
          </a:xfrm>
          <a:prstGeom prst="rect">
            <a:avLst/>
          </a:prstGeom>
          <a:noFill/>
        </p:spPr>
      </p:pic>
      <p:sp>
        <p:nvSpPr>
          <p:cNvPr id="2" name="TextBox 1"/>
          <p:cNvSpPr txBox="1"/>
          <p:nvPr/>
        </p:nvSpPr>
        <p:spPr>
          <a:xfrm>
            <a:off x="285720" y="142853"/>
            <a:ext cx="8643998" cy="800219"/>
          </a:xfrm>
          <a:prstGeom prst="rect">
            <a:avLst/>
          </a:prstGeom>
          <a:noFill/>
        </p:spPr>
        <p:txBody>
          <a:bodyPr wrap="square" rtlCol="0">
            <a:spAutoFit/>
          </a:bodyPr>
          <a:lstStyle/>
          <a:p>
            <a:pPr algn="ctr"/>
            <a:r>
              <a:rPr lang="uk-UA" sz="2800" b="1" dirty="0" smtClean="0">
                <a:solidFill>
                  <a:srgbClr val="C00000"/>
                </a:solidFill>
                <a:latin typeface="Times New Roman" pitchFamily="18" charset="0"/>
                <a:cs typeface="Times New Roman" pitchFamily="18" charset="0"/>
              </a:rPr>
              <a:t>Безпека руху велосипедиста</a:t>
            </a:r>
            <a:endParaRPr lang="ru-RU" sz="2800" dirty="0" smtClean="0">
              <a:solidFill>
                <a:srgbClr val="C00000"/>
              </a:solidFill>
              <a:latin typeface="Times New Roman" pitchFamily="18" charset="0"/>
              <a:cs typeface="Times New Roman" pitchFamily="18" charset="0"/>
            </a:endParaRPr>
          </a:p>
          <a:p>
            <a:pPr algn="ctr"/>
            <a:endParaRPr lang="ru-RU" dirty="0"/>
          </a:p>
        </p:txBody>
      </p:sp>
      <p:sp>
        <p:nvSpPr>
          <p:cNvPr id="4" name="TextBox 3"/>
          <p:cNvSpPr txBox="1"/>
          <p:nvPr/>
        </p:nvSpPr>
        <p:spPr>
          <a:xfrm>
            <a:off x="357158" y="785794"/>
            <a:ext cx="8501122" cy="5586145"/>
          </a:xfrm>
          <a:prstGeom prst="rect">
            <a:avLst/>
          </a:prstGeom>
          <a:noFill/>
        </p:spPr>
        <p:txBody>
          <a:bodyPr wrap="square" rtlCol="0">
            <a:spAutoFit/>
          </a:bodyPr>
          <a:lstStyle/>
          <a:p>
            <a:pPr indent="361950"/>
            <a:r>
              <a:rPr lang="uk-UA" sz="1700" dirty="0" smtClean="0">
                <a:latin typeface="Times New Roman" pitchFamily="18" charset="0"/>
                <a:cs typeface="Times New Roman" pitchFamily="18" charset="0"/>
              </a:rPr>
              <a:t>				</a:t>
            </a:r>
            <a:r>
              <a:rPr lang="uk-UA" sz="1700" dirty="0" smtClean="0">
                <a:latin typeface="Times New Roman" pitchFamily="18" charset="0"/>
                <a:cs typeface="Times New Roman" pitchFamily="18" charset="0"/>
              </a:rPr>
              <a:t>Велосипед </a:t>
            </a:r>
            <a:r>
              <a:rPr lang="uk-UA" sz="1700" dirty="0" smtClean="0">
                <a:latin typeface="Times New Roman" pitchFamily="18" charset="0"/>
                <a:cs typeface="Times New Roman" pitchFamily="18" charset="0"/>
              </a:rPr>
              <a:t>є транспортним засобом 						пересування, і на нього також поширюються 					правила дорожнього руху.</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Правила користування велосипедом:</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 кататися на дитячому велосипеді може 					навіть малюк, але тільки на закритих для руху 				</a:t>
            </a:r>
            <a:r>
              <a:rPr lang="uk-UA" sz="1700" dirty="0" smtClean="0">
                <a:latin typeface="Times New Roman" pitchFamily="18" charset="0"/>
                <a:cs typeface="Times New Roman" pitchFamily="18" charset="0"/>
              </a:rPr>
              <a:t>	машин </a:t>
            </a:r>
            <a:r>
              <a:rPr lang="uk-UA" sz="1700" dirty="0" smtClean="0">
                <a:latin typeface="Times New Roman" pitchFamily="18" charset="0"/>
                <a:cs typeface="Times New Roman" pitchFamily="18" charset="0"/>
              </a:rPr>
              <a:t>майданчиках, стадіонах та інших безпечних місцях;</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їздити на велосипеді по дорогах дозволяється з 14 років;</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велосипед має бути обладнаний світловідбивачами - спереду білого кольору, з боків - оранжевого, ззаду - червоного;</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Велосипедистові забороняється:</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рухатися по проїзній частині, коли поряд є велосипедна доріжка;</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рухатися по тротуарах і пішохідних доріжках (крім дітей на дитячих велосипедах під наглядом дорослих);</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під час руху триматися за інший транспортний засіб;</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буксирувати велосипед;</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їздити, не тримаючись за кермо та знімати ноги з педалей;</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керувати велосипедом із несправним гальмом і звуковим сигналом, а також без освітлення у темну пору доби та в умовах недостатньої видимості.</a:t>
            </a:r>
            <a:endParaRPr lang="ru-RU" sz="1700" dirty="0" smtClean="0">
              <a:latin typeface="Times New Roman" pitchFamily="18" charset="0"/>
              <a:cs typeface="Times New Roman" pitchFamily="18" charset="0"/>
            </a:endParaRPr>
          </a:p>
          <a:p>
            <a:endParaRPr lang="ru-RU" sz="17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Рабочий стол\fire_help.gif"/>
          <p:cNvPicPr>
            <a:picLocks noChangeAspect="1" noChangeArrowheads="1"/>
          </p:cNvPicPr>
          <p:nvPr/>
        </p:nvPicPr>
        <p:blipFill>
          <a:blip r:embed="rId3" cstate="print"/>
          <a:srcRect/>
          <a:stretch>
            <a:fillRect/>
          </a:stretch>
        </p:blipFill>
        <p:spPr bwMode="auto">
          <a:xfrm>
            <a:off x="453744" y="1000108"/>
            <a:ext cx="3546751" cy="2233612"/>
          </a:xfrm>
          <a:prstGeom prst="rect">
            <a:avLst/>
          </a:prstGeom>
          <a:noFill/>
        </p:spPr>
      </p:pic>
      <p:sp>
        <p:nvSpPr>
          <p:cNvPr id="2" name="TextBox 1"/>
          <p:cNvSpPr txBox="1"/>
          <p:nvPr/>
        </p:nvSpPr>
        <p:spPr>
          <a:xfrm>
            <a:off x="142844" y="214290"/>
            <a:ext cx="8882560" cy="954107"/>
          </a:xfrm>
          <a:prstGeom prst="rect">
            <a:avLst/>
          </a:prstGeom>
          <a:noFill/>
        </p:spPr>
        <p:txBody>
          <a:bodyPr wrap="square" rtlCol="0">
            <a:spAutoFit/>
          </a:bodyPr>
          <a:lstStyle/>
          <a:p>
            <a:pPr algn="ctr"/>
            <a:r>
              <a:rPr lang="uk-UA" sz="2800" b="1" dirty="0" err="1" smtClean="0">
                <a:solidFill>
                  <a:srgbClr val="C00000"/>
                </a:solidFill>
                <a:latin typeface="Times New Roman" pitchFamily="18" charset="0"/>
                <a:cs typeface="Times New Roman" pitchFamily="18" charset="0"/>
              </a:rPr>
              <a:t>Домедична</a:t>
            </a:r>
            <a:r>
              <a:rPr lang="uk-UA" sz="2800" b="1" dirty="0" smtClean="0">
                <a:solidFill>
                  <a:srgbClr val="C00000"/>
                </a:solidFill>
                <a:latin typeface="Times New Roman" pitchFamily="18" charset="0"/>
                <a:cs typeface="Times New Roman" pitchFamily="18" charset="0"/>
              </a:rPr>
              <a:t> допомога постраждалим від пожежі</a:t>
            </a:r>
            <a:endParaRPr lang="ru-RU" sz="2800" dirty="0" smtClean="0">
              <a:solidFill>
                <a:srgbClr val="C00000"/>
              </a:solidFill>
              <a:latin typeface="Times New Roman" pitchFamily="18" charset="0"/>
              <a:cs typeface="Times New Roman" pitchFamily="18" charset="0"/>
            </a:endParaRPr>
          </a:p>
          <a:p>
            <a:endParaRPr lang="ru-RU" sz="2800" dirty="0"/>
          </a:p>
        </p:txBody>
      </p:sp>
      <p:sp>
        <p:nvSpPr>
          <p:cNvPr id="3" name="TextBox 2"/>
          <p:cNvSpPr txBox="1"/>
          <p:nvPr/>
        </p:nvSpPr>
        <p:spPr>
          <a:xfrm>
            <a:off x="285720" y="928670"/>
            <a:ext cx="8643998" cy="5586145"/>
          </a:xfrm>
          <a:prstGeom prst="rect">
            <a:avLst/>
          </a:prstGeom>
          <a:noFill/>
        </p:spPr>
        <p:txBody>
          <a:bodyPr wrap="square" rtlCol="0">
            <a:spAutoFit/>
          </a:bodyPr>
          <a:lstStyle/>
          <a:p>
            <a:pPr indent="361950"/>
            <a:r>
              <a:rPr lang="uk-UA" sz="1700" dirty="0" smtClean="0">
                <a:latin typeface="Times New Roman" pitchFamily="18" charset="0"/>
                <a:cs typeface="Times New Roman" pitchFamily="18" charset="0"/>
              </a:rPr>
              <a:t>				</a:t>
            </a:r>
            <a:r>
              <a:rPr lang="uk-UA" sz="1700" dirty="0" smtClean="0">
                <a:latin typeface="Times New Roman" pitchFamily="18" charset="0"/>
                <a:cs typeface="Times New Roman" pitchFamily="18" charset="0"/>
              </a:rPr>
              <a:t>Швидкість </a:t>
            </a:r>
            <a:r>
              <a:rPr lang="uk-UA" sz="1700" dirty="0" smtClean="0">
                <a:latin typeface="Times New Roman" pitchFamily="18" charset="0"/>
                <a:cs typeface="Times New Roman" pitchFamily="18" charset="0"/>
              </a:rPr>
              <a:t>і якість надання </a:t>
            </a:r>
            <a:r>
              <a:rPr lang="uk-UA" sz="1700" dirty="0" err="1" smtClean="0">
                <a:latin typeface="Times New Roman" pitchFamily="18" charset="0"/>
                <a:cs typeface="Times New Roman" pitchFamily="18" charset="0"/>
              </a:rPr>
              <a:t>домедичної</a:t>
            </a:r>
            <a:r>
              <a:rPr lang="uk-UA" sz="1700" dirty="0" smtClean="0">
                <a:latin typeface="Times New Roman" pitchFamily="18" charset="0"/>
                <a:cs typeface="Times New Roman" pitchFamily="18" charset="0"/>
              </a:rPr>
              <a:t> 					допомоги визначається підготовленістю осіб, які 				</a:t>
            </a:r>
            <a:r>
              <a:rPr lang="uk-UA" sz="1700" dirty="0" smtClean="0">
                <a:latin typeface="Times New Roman" pitchFamily="18" charset="0"/>
                <a:cs typeface="Times New Roman" pitchFamily="18" charset="0"/>
              </a:rPr>
              <a:t>	знаходяться </a:t>
            </a:r>
            <a:r>
              <a:rPr lang="uk-UA" sz="1700" dirty="0" smtClean="0">
                <a:latin typeface="Times New Roman" pitchFamily="18" charset="0"/>
                <a:cs typeface="Times New Roman" pitchFamily="18" charset="0"/>
              </a:rPr>
              <a:t>поруч.</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Якщо хтось постраждав від пожежі, слід:</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 заспокоїти постраждалого, покликати 					дорослих;</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 якщо під рукою немає води, накинути на 					постраждалого  цупку тканину;</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 </a:t>
            </a:r>
            <a:r>
              <a:rPr lang="uk-UA" sz="1700" dirty="0" smtClean="0">
                <a:latin typeface="Times New Roman" pitchFamily="18" charset="0"/>
                <a:cs typeface="Times New Roman" pitchFamily="18" charset="0"/>
              </a:rPr>
              <a:t>як тільки вогонь згасне, зняти тканину, щоб не травмувати   обгорілу шкіру;</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не зривати одяг з обгорілого тіла, акуратно розрізати його   ножицями і зняти те, що знімається;</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до приїзду лікарів накласти на опік суху й чисту тканину.</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Якщо виникла пожежа -- облік часу йде на секунди. Не треба панікувати. </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Пам'ятайте, що необхідно остерігатися задимленості, високої температури, загазованості, обвалу конструкцій та споруд, вибухів технічного обладнання, падіння дерев (якщо пожежа в лісі).</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Найбільш небезпечними точками виникнення пожеж зазвичай стають частини квартири, де знаходяться електричні прилади та опалювальні пристрої, а також місця для зберігання вугілля, дров, бензину (підвал, горища, балкони, гаражі).</a:t>
            </a:r>
            <a:endParaRPr lang="ru-RU" sz="1700" dirty="0" smtClean="0">
              <a:latin typeface="Times New Roman" pitchFamily="18" charset="0"/>
              <a:cs typeface="Times New Roman" pitchFamily="18" charset="0"/>
            </a:endParaRPr>
          </a:p>
          <a:p>
            <a:pPr indent="361950"/>
            <a:endParaRPr lang="ru-RU" sz="17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Рабочий стол\157591_html_772ac009.gif"/>
          <p:cNvPicPr>
            <a:picLocks noChangeAspect="1" noChangeArrowheads="1"/>
          </p:cNvPicPr>
          <p:nvPr/>
        </p:nvPicPr>
        <p:blipFill>
          <a:blip r:embed="rId2" cstate="print"/>
          <a:srcRect/>
          <a:stretch>
            <a:fillRect/>
          </a:stretch>
        </p:blipFill>
        <p:spPr bwMode="auto">
          <a:xfrm>
            <a:off x="571472" y="785794"/>
            <a:ext cx="2643206" cy="1753803"/>
          </a:xfrm>
          <a:prstGeom prst="rect">
            <a:avLst/>
          </a:prstGeom>
          <a:noFill/>
        </p:spPr>
      </p:pic>
      <p:sp>
        <p:nvSpPr>
          <p:cNvPr id="2" name="TextBox 1"/>
          <p:cNvSpPr txBox="1"/>
          <p:nvPr/>
        </p:nvSpPr>
        <p:spPr>
          <a:xfrm>
            <a:off x="142844" y="0"/>
            <a:ext cx="8786874" cy="1107996"/>
          </a:xfrm>
          <a:prstGeom prst="rect">
            <a:avLst/>
          </a:prstGeom>
          <a:noFill/>
        </p:spPr>
        <p:txBody>
          <a:bodyPr wrap="square" rtlCol="0">
            <a:spAutoFit/>
          </a:bodyPr>
          <a:lstStyle/>
          <a:p>
            <a:pPr algn="ctr"/>
            <a:r>
              <a:rPr lang="uk-UA" sz="2400" b="1" dirty="0" smtClean="0">
                <a:solidFill>
                  <a:srgbClr val="C00000"/>
                </a:solidFill>
                <a:latin typeface="Times New Roman" pitchFamily="18" charset="0"/>
                <a:cs typeface="Times New Roman" pitchFamily="18" charset="0"/>
              </a:rPr>
              <a:t>Надання першої </a:t>
            </a:r>
            <a:r>
              <a:rPr lang="uk-UA" sz="2400" b="1" dirty="0" err="1" smtClean="0">
                <a:solidFill>
                  <a:srgbClr val="C00000"/>
                </a:solidFill>
                <a:latin typeface="Times New Roman" pitchFamily="18" charset="0"/>
                <a:cs typeface="Times New Roman" pitchFamily="18" charset="0"/>
              </a:rPr>
              <a:t>долікарняної</a:t>
            </a:r>
            <a:r>
              <a:rPr lang="uk-UA" sz="2400" b="1" dirty="0" smtClean="0">
                <a:solidFill>
                  <a:srgbClr val="C00000"/>
                </a:solidFill>
                <a:latin typeface="Times New Roman" pitchFamily="18" charset="0"/>
                <a:cs typeface="Times New Roman" pitchFamily="18" charset="0"/>
              </a:rPr>
              <a:t> допомоги людині, </a:t>
            </a:r>
            <a:endParaRPr lang="ru-RU" sz="2400" dirty="0" smtClean="0">
              <a:solidFill>
                <a:srgbClr val="C00000"/>
              </a:solidFill>
              <a:latin typeface="Times New Roman" pitchFamily="18" charset="0"/>
              <a:cs typeface="Times New Roman" pitchFamily="18" charset="0"/>
            </a:endParaRPr>
          </a:p>
          <a:p>
            <a:pPr algn="ctr"/>
            <a:r>
              <a:rPr lang="uk-UA" sz="2400" b="1" dirty="0" smtClean="0">
                <a:solidFill>
                  <a:srgbClr val="C00000"/>
                </a:solidFill>
                <a:latin typeface="Times New Roman" pitchFamily="18" charset="0"/>
                <a:cs typeface="Times New Roman" pitchFamily="18" charset="0"/>
              </a:rPr>
              <a:t>що провалилась під лід</a:t>
            </a:r>
            <a:endParaRPr lang="ru-RU" sz="2400" dirty="0" smtClean="0">
              <a:solidFill>
                <a:srgbClr val="C00000"/>
              </a:solidFill>
              <a:latin typeface="Times New Roman" pitchFamily="18" charset="0"/>
              <a:cs typeface="Times New Roman" pitchFamily="18" charset="0"/>
            </a:endParaRPr>
          </a:p>
          <a:p>
            <a:endParaRPr lang="ru-RU" dirty="0"/>
          </a:p>
        </p:txBody>
      </p:sp>
      <p:sp>
        <p:nvSpPr>
          <p:cNvPr id="3" name="TextBox 2"/>
          <p:cNvSpPr txBox="1"/>
          <p:nvPr/>
        </p:nvSpPr>
        <p:spPr>
          <a:xfrm>
            <a:off x="428596" y="785795"/>
            <a:ext cx="8501122" cy="5601533"/>
          </a:xfrm>
          <a:prstGeom prst="rect">
            <a:avLst/>
          </a:prstGeom>
          <a:noFill/>
        </p:spPr>
        <p:txBody>
          <a:bodyPr wrap="square" rtlCol="0">
            <a:spAutoFit/>
          </a:bodyPr>
          <a:lstStyle/>
          <a:p>
            <a:pPr indent="361950" algn="just"/>
            <a:r>
              <a:rPr lang="uk-UA" dirty="0" smtClean="0">
                <a:latin typeface="Times New Roman" pitchFamily="18" charset="0"/>
                <a:cs typeface="Times New Roman" pitchFamily="18" charset="0"/>
              </a:rPr>
              <a:t>			</a:t>
            </a:r>
            <a:r>
              <a:rPr lang="uk-UA" sz="1700" dirty="0" smtClean="0">
                <a:latin typeface="Times New Roman" pitchFamily="18" charset="0"/>
                <a:cs typeface="Times New Roman" pitchFamily="18" charset="0"/>
              </a:rPr>
              <a:t>Від </a:t>
            </a:r>
            <a:r>
              <a:rPr lang="uk-UA" sz="1700" dirty="0" smtClean="0">
                <a:latin typeface="Times New Roman" pitchFamily="18" charset="0"/>
                <a:cs typeface="Times New Roman" pitchFamily="18" charset="0"/>
              </a:rPr>
              <a:t>перебування в холодній воді людина зазнає 				</a:t>
            </a:r>
            <a:r>
              <a:rPr lang="uk-UA" sz="1700" dirty="0" smtClean="0">
                <a:latin typeface="Times New Roman" pitchFamily="18" charset="0"/>
                <a:cs typeface="Times New Roman" pitchFamily="18" charset="0"/>
              </a:rPr>
              <a:t>	переохолодження </a:t>
            </a:r>
            <a:r>
              <a:rPr lang="uk-UA" sz="1700" dirty="0" smtClean="0">
                <a:latin typeface="Times New Roman" pitchFamily="18" charset="0"/>
                <a:cs typeface="Times New Roman" pitchFamily="18" charset="0"/>
              </a:rPr>
              <a:t>всього організму. Декілька хвилин в 				крижаній купелі можуть призвести до втрати свідомості. 			</a:t>
            </a:r>
            <a:r>
              <a:rPr lang="uk-UA" sz="1700" dirty="0" smtClean="0">
                <a:latin typeface="Times New Roman" pitchFamily="18" charset="0"/>
                <a:cs typeface="Times New Roman" pitchFamily="18" charset="0"/>
              </a:rPr>
              <a:t>	Якщо </a:t>
            </a:r>
            <a:r>
              <a:rPr lang="uk-UA" sz="1700" dirty="0" smtClean="0">
                <a:latin typeface="Times New Roman" pitchFamily="18" charset="0"/>
                <a:cs typeface="Times New Roman" pitchFamily="18" charset="0"/>
              </a:rPr>
              <a:t>такій людині своєчасно не надати допомоги, вона, 			</a:t>
            </a:r>
            <a:r>
              <a:rPr lang="uk-UA" sz="1700" dirty="0" smtClean="0">
                <a:latin typeface="Times New Roman" pitchFamily="18" charset="0"/>
                <a:cs typeface="Times New Roman" pitchFamily="18" charset="0"/>
              </a:rPr>
              <a:t>	вже </a:t>
            </a:r>
            <a:r>
              <a:rPr lang="uk-UA" sz="1700" dirty="0" smtClean="0">
                <a:latin typeface="Times New Roman" pitchFamily="18" charset="0"/>
                <a:cs typeface="Times New Roman" pitchFamily="18" charset="0"/>
              </a:rPr>
              <a:t>витягнута з води, може померти на березі. </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a:t>
            </a:r>
            <a:r>
              <a:rPr lang="uk-UA" sz="1700" b="1" i="1" dirty="0" smtClean="0">
                <a:latin typeface="Times New Roman" pitchFamily="18" charset="0"/>
                <a:cs typeface="Times New Roman" pitchFamily="18" charset="0"/>
              </a:rPr>
              <a:t>Потерпілого необхідно</a:t>
            </a:r>
            <a:r>
              <a:rPr lang="ru-RU" sz="1700" b="1" i="1" dirty="0" smtClean="0">
                <a:latin typeface="Times New Roman" pitchFamily="18" charset="0"/>
                <a:cs typeface="Times New Roman" pitchFamily="18" charset="0"/>
              </a:rPr>
              <a:t>:</a:t>
            </a:r>
            <a:r>
              <a:rPr lang="uk-UA" sz="1700" dirty="0" smtClean="0">
                <a:latin typeface="Times New Roman" pitchFamily="18" charset="0"/>
                <a:cs typeface="Times New Roman" pitchFamily="18" charset="0"/>
              </a:rPr>
              <a:t/>
            </a:r>
            <a:br>
              <a:rPr lang="uk-UA" sz="1700" dirty="0" smtClean="0">
                <a:latin typeface="Times New Roman" pitchFamily="18" charset="0"/>
                <a:cs typeface="Times New Roman" pitchFamily="18" charset="0"/>
              </a:rPr>
            </a:br>
            <a:r>
              <a:rPr lang="uk-UA" sz="1700" dirty="0" smtClean="0">
                <a:latin typeface="Times New Roman" pitchFamily="18" charset="0"/>
                <a:cs typeface="Times New Roman" pitchFamily="18" charset="0"/>
              </a:rPr>
              <a:t>— насухо витерти;</a:t>
            </a:r>
            <a:br>
              <a:rPr lang="uk-UA" sz="1700" dirty="0" smtClean="0">
                <a:latin typeface="Times New Roman" pitchFamily="18" charset="0"/>
                <a:cs typeface="Times New Roman" pitchFamily="18" charset="0"/>
              </a:rPr>
            </a:br>
            <a:r>
              <a:rPr lang="uk-UA" sz="1700" dirty="0" smtClean="0">
                <a:latin typeface="Times New Roman" pitchFamily="18" charset="0"/>
                <a:cs typeface="Times New Roman" pitchFamily="18" charset="0"/>
              </a:rPr>
              <a:t>— перевдягнути чи загорнути в сухий теплий одяг;</a:t>
            </a:r>
            <a:br>
              <a:rPr lang="uk-UA" sz="1700" dirty="0" smtClean="0">
                <a:latin typeface="Times New Roman" pitchFamily="18" charset="0"/>
                <a:cs typeface="Times New Roman" pitchFamily="18" charset="0"/>
              </a:rPr>
            </a:br>
            <a:r>
              <a:rPr lang="uk-UA" sz="1700" dirty="0" smtClean="0">
                <a:latin typeface="Times New Roman" pitchFamily="18" charset="0"/>
                <a:cs typeface="Times New Roman" pitchFamily="18" charset="0"/>
              </a:rPr>
              <a:t>— енергійно розтерти тіло шматком вовняної тканини;</a:t>
            </a:r>
            <a:br>
              <a:rPr lang="uk-UA" sz="1700" dirty="0" smtClean="0">
                <a:latin typeface="Times New Roman" pitchFamily="18" charset="0"/>
                <a:cs typeface="Times New Roman" pitchFamily="18" charset="0"/>
              </a:rPr>
            </a:br>
            <a:r>
              <a:rPr lang="uk-UA" sz="1700" dirty="0" smtClean="0">
                <a:latin typeface="Times New Roman" pitchFamily="18" charset="0"/>
                <a:cs typeface="Times New Roman" pitchFamily="18" charset="0"/>
              </a:rPr>
              <a:t>— дати гаряче питво;</a:t>
            </a:r>
            <a:br>
              <a:rPr lang="uk-UA" sz="1700" dirty="0" smtClean="0">
                <a:latin typeface="Times New Roman" pitchFamily="18" charset="0"/>
                <a:cs typeface="Times New Roman" pitchFamily="18" charset="0"/>
              </a:rPr>
            </a:br>
            <a:r>
              <a:rPr lang="uk-UA" sz="1700" dirty="0" smtClean="0">
                <a:latin typeface="Times New Roman" pitchFamily="18" charset="0"/>
                <a:cs typeface="Times New Roman" pitchFamily="18" charset="0"/>
              </a:rPr>
              <a:t>— обкласти грілками або помістити у ванну з теплою водою (в першу чергу зігрівають потилицю та шию);</a:t>
            </a:r>
            <a:br>
              <a:rPr lang="uk-UA" sz="1700" dirty="0" smtClean="0">
                <a:latin typeface="Times New Roman" pitchFamily="18" charset="0"/>
                <a:cs typeface="Times New Roman" pitchFamily="18" charset="0"/>
              </a:rPr>
            </a:br>
            <a:r>
              <a:rPr lang="uk-UA" sz="1700" dirty="0" smtClean="0">
                <a:latin typeface="Times New Roman" pitchFamily="18" charset="0"/>
                <a:cs typeface="Times New Roman" pitchFamily="18" charset="0"/>
              </a:rPr>
              <a:t>— при відсутності дихання та серцебиття, до прибуття швидкої допомоги роблять штучне дихання і закритий масаж серця.</a:t>
            </a:r>
            <a:br>
              <a:rPr lang="uk-UA" sz="1700" dirty="0" smtClean="0">
                <a:latin typeface="Times New Roman" pitchFamily="18" charset="0"/>
                <a:cs typeface="Times New Roman" pitchFamily="18" charset="0"/>
              </a:rPr>
            </a:br>
            <a:r>
              <a:rPr lang="uk-UA" sz="1700" dirty="0" smtClean="0">
                <a:latin typeface="Times New Roman" pitchFamily="18" charset="0"/>
                <a:cs typeface="Times New Roman" pitchFamily="18" charset="0"/>
              </a:rPr>
              <a:t>Якщо потерпілий може рухатись, йому пропонують біг на місці протягом 10-15 хвилин.</a:t>
            </a:r>
            <a:endParaRPr lang="ru-RU" sz="1700" dirty="0" smtClean="0">
              <a:latin typeface="Times New Roman" pitchFamily="18" charset="0"/>
              <a:cs typeface="Times New Roman" pitchFamily="18" charset="0"/>
            </a:endParaRPr>
          </a:p>
          <a:p>
            <a:pPr indent="809625"/>
            <a:r>
              <a:rPr lang="uk-UA" sz="1700" b="1" i="1" dirty="0" smtClean="0">
                <a:latin typeface="Times New Roman" pitchFamily="18" charset="0"/>
                <a:cs typeface="Times New Roman" pitchFamily="18" charset="0"/>
              </a:rPr>
              <a:t>Якщо ти опинився в ополонці і поряд нікого нема, рятуй себе сам:</a:t>
            </a:r>
            <a:r>
              <a:rPr lang="uk-UA" sz="1700" dirty="0" smtClean="0">
                <a:latin typeface="Times New Roman" pitchFamily="18" charset="0"/>
                <a:cs typeface="Times New Roman" pitchFamily="18" charset="0"/>
              </a:rPr>
              <a:t/>
            </a:r>
            <a:br>
              <a:rPr lang="uk-UA" sz="1700" dirty="0" smtClean="0">
                <a:latin typeface="Times New Roman" pitchFamily="18" charset="0"/>
                <a:cs typeface="Times New Roman" pitchFamily="18" charset="0"/>
              </a:rPr>
            </a:br>
            <a:r>
              <a:rPr lang="uk-UA" sz="1700" dirty="0" smtClean="0">
                <a:latin typeface="Times New Roman" pitchFamily="18" charset="0"/>
                <a:cs typeface="Times New Roman" pitchFamily="18" charset="0"/>
              </a:rPr>
              <a:t>— розкинь руки в сторони, щоб вони лежали на кризі;</a:t>
            </a:r>
            <a:br>
              <a:rPr lang="uk-UA" sz="1700" dirty="0" smtClean="0">
                <a:latin typeface="Times New Roman" pitchFamily="18" charset="0"/>
                <a:cs typeface="Times New Roman" pitchFamily="18" charset="0"/>
              </a:rPr>
            </a:br>
            <a:r>
              <a:rPr lang="uk-UA" sz="1700" dirty="0" smtClean="0">
                <a:latin typeface="Times New Roman" pitchFamily="18" charset="0"/>
                <a:cs typeface="Times New Roman" pitchFamily="18" charset="0"/>
              </a:rPr>
              <a:t>— грудьми чи спиною намагайся обпертися об край ополонки;</a:t>
            </a:r>
            <a:br>
              <a:rPr lang="uk-UA" sz="1700" dirty="0" smtClean="0">
                <a:latin typeface="Times New Roman" pitchFamily="18" charset="0"/>
                <a:cs typeface="Times New Roman" pitchFamily="18" charset="0"/>
              </a:rPr>
            </a:br>
            <a:r>
              <a:rPr lang="uk-UA" sz="1700" dirty="0" smtClean="0">
                <a:latin typeface="Times New Roman" pitchFamily="18" charset="0"/>
                <a:cs typeface="Times New Roman" pitchFamily="18" charset="0"/>
              </a:rPr>
              <a:t>— ногами впирайся в протилежний її бік;</a:t>
            </a:r>
            <a:br>
              <a:rPr lang="uk-UA" sz="1700" dirty="0" smtClean="0">
                <a:latin typeface="Times New Roman" pitchFamily="18" charset="0"/>
                <a:cs typeface="Times New Roman" pitchFamily="18" charset="0"/>
              </a:rPr>
            </a:br>
            <a:r>
              <a:rPr lang="uk-UA" sz="1700" dirty="0" smtClean="0">
                <a:latin typeface="Times New Roman" pitchFamily="18" charset="0"/>
                <a:cs typeface="Times New Roman" pitchFamily="18" charset="0"/>
              </a:rPr>
              <a:t>— потихеньку виповзай на лід і поповзом просувайся до берега;</a:t>
            </a:r>
            <a:br>
              <a:rPr lang="uk-UA" sz="1700" dirty="0" smtClean="0">
                <a:latin typeface="Times New Roman" pitchFamily="18" charset="0"/>
                <a:cs typeface="Times New Roman" pitchFamily="18" charset="0"/>
              </a:rPr>
            </a:br>
            <a:r>
              <a:rPr lang="uk-UA" sz="1700" dirty="0" smtClean="0">
                <a:latin typeface="Times New Roman" pitchFamily="18" charset="0"/>
                <a:cs typeface="Times New Roman" pitchFamily="18" charset="0"/>
              </a:rPr>
              <a:t>— весь цей час клич на допомогу.</a:t>
            </a:r>
            <a:endParaRPr lang="ru-RU" sz="17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dmin\Рабочий стол\led7.jpg"/>
          <p:cNvPicPr>
            <a:picLocks noChangeAspect="1" noChangeArrowheads="1"/>
          </p:cNvPicPr>
          <p:nvPr/>
        </p:nvPicPr>
        <p:blipFill>
          <a:blip r:embed="rId2" cstate="print"/>
          <a:srcRect/>
          <a:stretch>
            <a:fillRect/>
          </a:stretch>
        </p:blipFill>
        <p:spPr bwMode="auto">
          <a:xfrm>
            <a:off x="428596" y="785794"/>
            <a:ext cx="3286148" cy="2285071"/>
          </a:xfrm>
          <a:prstGeom prst="rect">
            <a:avLst/>
          </a:prstGeom>
          <a:noFill/>
        </p:spPr>
      </p:pic>
      <p:sp>
        <p:nvSpPr>
          <p:cNvPr id="2" name="TextBox 1"/>
          <p:cNvSpPr txBox="1"/>
          <p:nvPr/>
        </p:nvSpPr>
        <p:spPr>
          <a:xfrm>
            <a:off x="500034" y="0"/>
            <a:ext cx="7847341" cy="523220"/>
          </a:xfrm>
          <a:prstGeom prst="rect">
            <a:avLst/>
          </a:prstGeom>
          <a:noFill/>
        </p:spPr>
        <p:txBody>
          <a:bodyPr wrap="none" rtlCol="0">
            <a:spAutoFit/>
          </a:bodyPr>
          <a:lstStyle/>
          <a:p>
            <a:pPr algn="ctr"/>
            <a:r>
              <a:rPr lang="uk-UA" sz="2800" b="1" dirty="0" smtClean="0">
                <a:solidFill>
                  <a:srgbClr val="C00000"/>
                </a:solidFill>
                <a:latin typeface="Times New Roman" pitchFamily="18" charset="0"/>
                <a:cs typeface="Times New Roman" pitchFamily="18" charset="0"/>
              </a:rPr>
              <a:t>Обмороження. Перша допомога обмороженому</a:t>
            </a:r>
            <a:endParaRPr lang="ru-RU" sz="2800" dirty="0">
              <a:solidFill>
                <a:srgbClr val="C00000"/>
              </a:solidFill>
              <a:latin typeface="Times New Roman" pitchFamily="18" charset="0"/>
              <a:cs typeface="Times New Roman" pitchFamily="18" charset="0"/>
            </a:endParaRPr>
          </a:p>
        </p:txBody>
      </p:sp>
      <p:sp>
        <p:nvSpPr>
          <p:cNvPr id="3" name="TextBox 2"/>
          <p:cNvSpPr txBox="1"/>
          <p:nvPr/>
        </p:nvSpPr>
        <p:spPr>
          <a:xfrm>
            <a:off x="214282" y="571480"/>
            <a:ext cx="8786874" cy="5847755"/>
          </a:xfrm>
          <a:prstGeom prst="rect">
            <a:avLst/>
          </a:prstGeom>
          <a:noFill/>
        </p:spPr>
        <p:txBody>
          <a:bodyPr wrap="square" rtlCol="0">
            <a:spAutoFit/>
          </a:bodyPr>
          <a:lstStyle/>
          <a:p>
            <a:pPr indent="355600"/>
            <a:r>
              <a:rPr lang="uk-UA" sz="1700" dirty="0" smtClean="0">
                <a:latin typeface="Times New Roman" pitchFamily="18" charset="0"/>
                <a:cs typeface="Times New Roman" pitchFamily="18" charset="0"/>
              </a:rPr>
              <a:t>				Якщо ти одягнений не по сезону, а погода 					холодна, волога та вітряна, може з'явитися 					обмороження. Виникає воно не лише при 					мінусовій температурі, а й при температурі + 3 ... </a:t>
            </a:r>
            <a:r>
              <a:rPr lang="uk-UA" sz="1700" dirty="0" smtClean="0">
                <a:latin typeface="Times New Roman" pitchFamily="18" charset="0"/>
                <a:cs typeface="Times New Roman" pitchFamily="18" charset="0"/>
              </a:rPr>
              <a:t>+7</a:t>
            </a:r>
            <a:endParaRPr lang="uk-UA" sz="1700" dirty="0" smtClean="0">
              <a:latin typeface="Times New Roman" pitchFamily="18" charset="0"/>
              <a:cs typeface="Times New Roman" pitchFamily="18" charset="0"/>
            </a:endParaRPr>
          </a:p>
          <a:p>
            <a:pPr indent="355600"/>
            <a:r>
              <a:rPr lang="uk-UA" sz="1700" dirty="0" smtClean="0">
                <a:latin typeface="Times New Roman" pitchFamily="18" charset="0"/>
                <a:cs typeface="Times New Roman" pitchFamily="18" charset="0"/>
              </a:rPr>
              <a:t>					</a:t>
            </a:r>
            <a:r>
              <a:rPr lang="uk-UA" sz="1700" b="1" i="1" dirty="0" smtClean="0">
                <a:latin typeface="Times New Roman" pitchFamily="18" charset="0"/>
                <a:cs typeface="Times New Roman" pitchFamily="18" charset="0"/>
              </a:rPr>
              <a:t>Можна обморозитись, якщо:</a:t>
            </a:r>
            <a:r>
              <a:rPr lang="uk-UA" sz="1700" dirty="0" smtClean="0">
                <a:latin typeface="Times New Roman" pitchFamily="18" charset="0"/>
                <a:cs typeface="Times New Roman" pitchFamily="18" charset="0"/>
              </a:rPr>
              <a:t/>
            </a:r>
            <a:br>
              <a:rPr lang="uk-UA" sz="1700" dirty="0" smtClean="0">
                <a:latin typeface="Times New Roman" pitchFamily="18" charset="0"/>
                <a:cs typeface="Times New Roman" pitchFamily="18" charset="0"/>
              </a:rPr>
            </a:br>
            <a:r>
              <a:rPr lang="uk-UA" sz="1700" dirty="0" smtClean="0">
                <a:latin typeface="Times New Roman" pitchFamily="18" charset="0"/>
                <a:cs typeface="Times New Roman" pitchFamily="18" charset="0"/>
              </a:rPr>
              <a:t>				— тісне і мокре взуття;</a:t>
            </a:r>
            <a:br>
              <a:rPr lang="uk-UA" sz="1700" dirty="0" smtClean="0">
                <a:latin typeface="Times New Roman" pitchFamily="18" charset="0"/>
                <a:cs typeface="Times New Roman" pitchFamily="18" charset="0"/>
              </a:rPr>
            </a:br>
            <a:r>
              <a:rPr lang="uk-UA" sz="1700" dirty="0" smtClean="0">
                <a:latin typeface="Times New Roman" pitchFamily="18" charset="0"/>
                <a:cs typeface="Times New Roman" pitchFamily="18" charset="0"/>
              </a:rPr>
              <a:t>				— мокрий одяг;</a:t>
            </a:r>
            <a:br>
              <a:rPr lang="uk-UA" sz="1700" dirty="0" smtClean="0">
                <a:latin typeface="Times New Roman" pitchFamily="18" charset="0"/>
                <a:cs typeface="Times New Roman" pitchFamily="18" charset="0"/>
              </a:rPr>
            </a:br>
            <a:r>
              <a:rPr lang="uk-UA" sz="1700" dirty="0" smtClean="0">
                <a:latin typeface="Times New Roman" pitchFamily="18" charset="0"/>
                <a:cs typeface="Times New Roman" pitchFamily="18" charset="0"/>
              </a:rPr>
              <a:t>				— тривала нерухомість на холодному повітрі, в 				</a:t>
            </a:r>
            <a:r>
              <a:rPr lang="uk-UA" sz="1700" dirty="0" smtClean="0">
                <a:latin typeface="Times New Roman" pitchFamily="18" charset="0"/>
                <a:cs typeface="Times New Roman" pitchFamily="18" charset="0"/>
              </a:rPr>
              <a:t>	снігу</a:t>
            </a:r>
            <a:r>
              <a:rPr lang="uk-UA" sz="1700" dirty="0" smtClean="0">
                <a:latin typeface="Times New Roman" pitchFamily="18" charset="0"/>
                <a:cs typeface="Times New Roman" pitchFamily="18" charset="0"/>
              </a:rPr>
              <a:t>, під холодним дощем;</a:t>
            </a:r>
            <a:br>
              <a:rPr lang="uk-UA" sz="1700" dirty="0" smtClean="0">
                <a:latin typeface="Times New Roman" pitchFamily="18" charset="0"/>
                <a:cs typeface="Times New Roman" pitchFamily="18" charset="0"/>
              </a:rPr>
            </a:br>
            <a:r>
              <a:rPr lang="uk-UA" sz="1700" dirty="0" smtClean="0">
                <a:latin typeface="Times New Roman" pitchFamily="18" charset="0"/>
                <a:cs typeface="Times New Roman" pitchFamily="18" charset="0"/>
              </a:rPr>
              <a:t>				— </a:t>
            </a:r>
            <a:r>
              <a:rPr lang="uk-UA" sz="1700" dirty="0" smtClean="0">
                <a:latin typeface="Times New Roman" pitchFamily="18" charset="0"/>
                <a:cs typeface="Times New Roman" pitchFamily="18" charset="0"/>
              </a:rPr>
              <a:t>під час хвороби та втрати крові.</a:t>
            </a:r>
            <a:endParaRPr lang="ru-RU" sz="1700" dirty="0" smtClean="0">
              <a:latin typeface="Times New Roman" pitchFamily="18" charset="0"/>
              <a:cs typeface="Times New Roman" pitchFamily="18" charset="0"/>
            </a:endParaRPr>
          </a:p>
          <a:p>
            <a:pPr indent="355600"/>
            <a:r>
              <a:rPr lang="uk-UA" sz="1700" dirty="0" smtClean="0">
                <a:latin typeface="Times New Roman" pitchFamily="18" charset="0"/>
                <a:cs typeface="Times New Roman" pitchFamily="18" charset="0"/>
              </a:rPr>
              <a:t>Частіше страждають пальці рук і ніг, вуха та ніс.</a:t>
            </a:r>
            <a:br>
              <a:rPr lang="uk-UA" sz="1700" dirty="0" smtClean="0">
                <a:latin typeface="Times New Roman" pitchFamily="18" charset="0"/>
                <a:cs typeface="Times New Roman" pitchFamily="18" charset="0"/>
              </a:rPr>
            </a:br>
            <a:r>
              <a:rPr lang="uk-UA" sz="1700" dirty="0" smtClean="0">
                <a:latin typeface="Times New Roman" pitchFamily="18" charset="0"/>
                <a:cs typeface="Times New Roman" pitchFamily="18" charset="0"/>
              </a:rPr>
              <a:t>При обмороженні спочатку відчувається холод, поколювання, печіння, потім оніміння. З'являється біла пляма, що спочатку синіє, а далі чорніє. Тоді потерпілий вже не відчуває </a:t>
            </a:r>
            <a:r>
              <a:rPr lang="uk-UA" sz="1700" dirty="0" smtClean="0">
                <a:latin typeface="Times New Roman" pitchFamily="18" charset="0"/>
                <a:cs typeface="Times New Roman" pitchFamily="18" charset="0"/>
              </a:rPr>
              <a:t>болю.</a:t>
            </a:r>
          </a:p>
          <a:p>
            <a:pPr indent="355600"/>
            <a:r>
              <a:rPr lang="uk-UA" sz="1700" dirty="0" smtClean="0">
                <a:latin typeface="Times New Roman" pitchFamily="18" charset="0"/>
                <a:cs typeface="Times New Roman" pitchFamily="18" charset="0"/>
              </a:rPr>
              <a:t>Якраз </a:t>
            </a:r>
            <a:r>
              <a:rPr lang="uk-UA" sz="1700" dirty="0" smtClean="0">
                <a:latin typeface="Times New Roman" pitchFamily="18" charset="0"/>
                <a:cs typeface="Times New Roman" pitchFamily="18" charset="0"/>
              </a:rPr>
              <a:t>втрата чутливості і веде до того, що людина не помічає небезпечної дії низької температури. А в тканинах тим часом відбувається омертвіння.</a:t>
            </a:r>
            <a:br>
              <a:rPr lang="uk-UA" sz="1700" dirty="0" smtClean="0">
                <a:latin typeface="Times New Roman" pitchFamily="18" charset="0"/>
                <a:cs typeface="Times New Roman" pitchFamily="18" charset="0"/>
              </a:rPr>
            </a:br>
            <a:r>
              <a:rPr lang="uk-UA" sz="1700" dirty="0" smtClean="0">
                <a:latin typeface="Times New Roman" pitchFamily="18" charset="0"/>
                <a:cs typeface="Times New Roman" pitchFamily="18" charset="0"/>
              </a:rPr>
              <a:t>З'являється слабкість, сонливість, а інколи і втрата свідомості.</a:t>
            </a:r>
            <a:br>
              <a:rPr lang="uk-UA" sz="1700" dirty="0" smtClean="0">
                <a:latin typeface="Times New Roman" pitchFamily="18" charset="0"/>
                <a:cs typeface="Times New Roman" pitchFamily="18" charset="0"/>
              </a:rPr>
            </a:br>
            <a:r>
              <a:rPr lang="uk-UA" sz="1700" dirty="0" smtClean="0">
                <a:latin typeface="Times New Roman" pitchFamily="18" charset="0"/>
                <a:cs typeface="Times New Roman" pitchFamily="18" charset="0"/>
              </a:rPr>
              <a:t>Існує 4 ступеня враження. Перший — найлегший, четвертий — найважчий, коли шкіра </a:t>
            </a:r>
            <a:r>
              <a:rPr lang="uk-UA" sz="1700" dirty="0" smtClean="0">
                <a:latin typeface="Times New Roman" pitchFamily="18" charset="0"/>
                <a:cs typeface="Times New Roman" pitchFamily="18" charset="0"/>
              </a:rPr>
              <a:t>чорніє.</a:t>
            </a:r>
          </a:p>
          <a:p>
            <a:pPr indent="355600"/>
            <a:r>
              <a:rPr lang="uk-UA" sz="1700" dirty="0" smtClean="0">
                <a:latin typeface="Times New Roman" pitchFamily="18" charset="0"/>
                <a:cs typeface="Times New Roman" pitchFamily="18" charset="0"/>
              </a:rPr>
              <a:t>На </a:t>
            </a:r>
            <a:r>
              <a:rPr lang="uk-UA" sz="1700" dirty="0" smtClean="0">
                <a:latin typeface="Times New Roman" pitchFamily="18" charset="0"/>
                <a:cs typeface="Times New Roman" pitchFamily="18" charset="0"/>
              </a:rPr>
              <a:t>відміну від опіків, навіть при найлегшому ступені обмороження необхідно звертатися до лікаря.</a:t>
            </a:r>
            <a:endParaRPr lang="ru-RU" sz="1700" dirty="0" smtClean="0">
              <a:latin typeface="Times New Roman" pitchFamily="18" charset="0"/>
              <a:cs typeface="Times New Roman" pitchFamily="18" charset="0"/>
            </a:endParaRPr>
          </a:p>
          <a:p>
            <a:pPr indent="355600"/>
            <a:endParaRPr lang="ru-RU" sz="17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Admin\Рабочий стол\chilblain.jpg"/>
          <p:cNvPicPr>
            <a:picLocks noChangeAspect="1" noChangeArrowheads="1"/>
          </p:cNvPicPr>
          <p:nvPr/>
        </p:nvPicPr>
        <p:blipFill>
          <a:blip r:embed="rId2" cstate="print"/>
          <a:srcRect/>
          <a:stretch>
            <a:fillRect/>
          </a:stretch>
        </p:blipFill>
        <p:spPr bwMode="auto">
          <a:xfrm>
            <a:off x="428596" y="571480"/>
            <a:ext cx="4929222" cy="3431719"/>
          </a:xfrm>
          <a:prstGeom prst="rect">
            <a:avLst/>
          </a:prstGeom>
          <a:noFill/>
        </p:spPr>
      </p:pic>
      <p:sp>
        <p:nvSpPr>
          <p:cNvPr id="2" name="TextBox 1"/>
          <p:cNvSpPr txBox="1"/>
          <p:nvPr/>
        </p:nvSpPr>
        <p:spPr>
          <a:xfrm>
            <a:off x="214282" y="285728"/>
            <a:ext cx="8643998" cy="6109365"/>
          </a:xfrm>
          <a:prstGeom prst="rect">
            <a:avLst/>
          </a:prstGeom>
          <a:noFill/>
        </p:spPr>
        <p:txBody>
          <a:bodyPr wrap="square" rtlCol="0">
            <a:spAutoFit/>
          </a:bodyPr>
          <a:lstStyle/>
          <a:p>
            <a:pPr algn="ctr"/>
            <a:r>
              <a:rPr lang="uk-UA" sz="1700" dirty="0" smtClean="0">
                <a:latin typeface="Times New Roman" pitchFamily="18" charset="0"/>
                <a:cs typeface="Times New Roman" pitchFamily="18" charset="0"/>
              </a:rPr>
              <a:t>						</a:t>
            </a:r>
            <a:endParaRPr lang="ru-RU" sz="1700" b="1"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a:t>
            </a:r>
            <a:r>
              <a:rPr lang="uk-UA" sz="1700" dirty="0" smtClean="0">
                <a:latin typeface="Times New Roman" pitchFamily="18" charset="0"/>
                <a:cs typeface="Times New Roman" pitchFamily="18" charset="0"/>
              </a:rPr>
              <a:t>	— </a:t>
            </a:r>
            <a:r>
              <a:rPr lang="uk-UA" sz="1700" dirty="0" smtClean="0">
                <a:latin typeface="Times New Roman" pitchFamily="18" charset="0"/>
                <a:cs typeface="Times New Roman" pitchFamily="18" charset="0"/>
              </a:rPr>
              <a:t>Найкраще обморожену 							частину тіла занурити у воду 						</a:t>
            </a:r>
            <a:r>
              <a:rPr lang="uk-UA" sz="1700" dirty="0" smtClean="0">
                <a:latin typeface="Times New Roman" pitchFamily="18" charset="0"/>
                <a:cs typeface="Times New Roman" pitchFamily="18" charset="0"/>
              </a:rPr>
              <a:t>	кімнатної </a:t>
            </a:r>
            <a:r>
              <a:rPr lang="uk-UA" sz="1700" dirty="0" smtClean="0">
                <a:latin typeface="Times New Roman" pitchFamily="18" charset="0"/>
                <a:cs typeface="Times New Roman" pitchFamily="18" charset="0"/>
              </a:rPr>
              <a:t>температури, а за 						</a:t>
            </a:r>
            <a:r>
              <a:rPr lang="uk-UA" sz="1700" dirty="0" smtClean="0">
                <a:latin typeface="Times New Roman" pitchFamily="18" charset="0"/>
                <a:cs typeface="Times New Roman" pitchFamily="18" charset="0"/>
              </a:rPr>
              <a:t>	півгодини </a:t>
            </a:r>
            <a:r>
              <a:rPr lang="uk-UA" sz="1700" dirty="0" smtClean="0">
                <a:latin typeface="Times New Roman" pitchFamily="18" charset="0"/>
                <a:cs typeface="Times New Roman" pitchFamily="18" charset="0"/>
              </a:rPr>
              <a:t>довести 							</a:t>
            </a:r>
            <a:r>
              <a:rPr lang="uk-UA" sz="1700" dirty="0" smtClean="0">
                <a:latin typeface="Times New Roman" pitchFamily="18" charset="0"/>
                <a:cs typeface="Times New Roman" pitchFamily="18" charset="0"/>
              </a:rPr>
              <a:t>	температуру </a:t>
            </a:r>
            <a:r>
              <a:rPr lang="uk-UA" sz="1700" dirty="0" smtClean="0">
                <a:latin typeface="Times New Roman" pitchFamily="18" charset="0"/>
                <a:cs typeface="Times New Roman" pitchFamily="18" charset="0"/>
              </a:rPr>
              <a:t>до 40 °С.</a:t>
            </a:r>
            <a:br>
              <a:rPr lang="uk-UA" sz="1700" dirty="0" smtClean="0">
                <a:latin typeface="Times New Roman" pitchFamily="18" charset="0"/>
                <a:cs typeface="Times New Roman" pitchFamily="18" charset="0"/>
              </a:rPr>
            </a:br>
            <a:r>
              <a:rPr lang="uk-UA" sz="1700" dirty="0" smtClean="0">
                <a:latin typeface="Times New Roman" pitchFamily="18" charset="0"/>
                <a:cs typeface="Times New Roman" pitchFamily="18" charset="0"/>
              </a:rPr>
              <a:t>						— Після прийому ванни 							ушкоджену ділянку шкіри 							обережно висушити і 							прикрити чистою пов'язкою.</a:t>
            </a:r>
            <a:br>
              <a:rPr lang="uk-UA" sz="1700" dirty="0" smtClean="0">
                <a:latin typeface="Times New Roman" pitchFamily="18" charset="0"/>
                <a:cs typeface="Times New Roman" pitchFamily="18" charset="0"/>
              </a:rPr>
            </a:br>
            <a:r>
              <a:rPr lang="uk-UA" sz="1700" dirty="0" smtClean="0">
                <a:latin typeface="Times New Roman" pitchFamily="18" charset="0"/>
                <a:cs typeface="Times New Roman" pitchFamily="18" charset="0"/>
              </a:rPr>
              <a:t>						— Якщо на шкірі немає 							пухирів і омертвіння, 							обморожені ділянки </a:t>
            </a:r>
            <a:r>
              <a:rPr lang="uk-UA" sz="1700" dirty="0" smtClean="0">
                <a:latin typeface="Times New Roman" pitchFamily="18" charset="0"/>
                <a:cs typeface="Times New Roman" pitchFamily="18" charset="0"/>
              </a:rPr>
              <a:t>							протирають </a:t>
            </a:r>
            <a:r>
              <a:rPr lang="uk-UA" sz="1700" dirty="0" smtClean="0">
                <a:latin typeface="Times New Roman" pitchFamily="18" charset="0"/>
                <a:cs typeface="Times New Roman" pitchFamily="18" charset="0"/>
              </a:rPr>
              <a:t>спиртом, одеколоном і злегка розтирають до почервоніння.</a:t>
            </a:r>
            <a:br>
              <a:rPr lang="uk-UA" sz="1700" dirty="0" smtClean="0">
                <a:latin typeface="Times New Roman" pitchFamily="18" charset="0"/>
                <a:cs typeface="Times New Roman" pitchFamily="18" charset="0"/>
              </a:rPr>
            </a:br>
            <a:r>
              <a:rPr lang="uk-UA" sz="1700" dirty="0" smtClean="0">
                <a:latin typeface="Times New Roman" pitchFamily="18" charset="0"/>
                <a:cs typeface="Times New Roman" pitchFamily="18" charset="0"/>
              </a:rPr>
              <a:t>— Добре зігріває теплий чай, кофе, молоко.</a:t>
            </a:r>
            <a:br>
              <a:rPr lang="uk-UA" sz="1700" dirty="0" smtClean="0">
                <a:latin typeface="Times New Roman" pitchFamily="18" charset="0"/>
                <a:cs typeface="Times New Roman" pitchFamily="18" charset="0"/>
              </a:rPr>
            </a:br>
            <a:r>
              <a:rPr lang="uk-UA" sz="1700" dirty="0" smtClean="0">
                <a:latin typeface="Times New Roman" pitchFamily="18" charset="0"/>
                <a:cs typeface="Times New Roman" pitchFamily="18" charset="0"/>
              </a:rPr>
              <a:t>— Категорично забороняється розтирати пошкоджене місце снігом, змащувати жиром і мазями. Це лише збільшить ступінь пошкодження тканин.</a:t>
            </a:r>
            <a:endParaRPr lang="ru-RU" sz="1700" dirty="0" smtClean="0">
              <a:latin typeface="Times New Roman" pitchFamily="18" charset="0"/>
              <a:cs typeface="Times New Roman" pitchFamily="18" charset="0"/>
            </a:endParaRPr>
          </a:p>
          <a:p>
            <a:pPr indent="3495675"/>
            <a:r>
              <a:rPr lang="uk-UA" sz="1700" b="1" i="1" dirty="0" smtClean="0">
                <a:latin typeface="Times New Roman" pitchFamily="18" charset="0"/>
                <a:cs typeface="Times New Roman" pitchFamily="18" charset="0"/>
              </a:rPr>
              <a:t>Пам'ятай!</a:t>
            </a:r>
            <a:endParaRPr lang="ru-RU" sz="1700" b="1" i="1" dirty="0" smtClean="0">
              <a:latin typeface="Times New Roman" pitchFamily="18" charset="0"/>
              <a:cs typeface="Times New Roman" pitchFamily="18" charset="0"/>
            </a:endParaRPr>
          </a:p>
          <a:p>
            <a:pPr indent="1076325"/>
            <a:r>
              <a:rPr lang="uk-UA" sz="1700" b="1" i="1" dirty="0" smtClean="0">
                <a:latin typeface="Times New Roman" pitchFamily="18" charset="0"/>
                <a:cs typeface="Times New Roman" pitchFamily="18" charset="0"/>
              </a:rPr>
              <a:t>Якщо ти знаходишся на сильному морозі, особливо в вітряну погоду:</a:t>
            </a:r>
            <a:r>
              <a:rPr lang="uk-UA" sz="1700" dirty="0" smtClean="0">
                <a:latin typeface="Times New Roman" pitchFamily="18" charset="0"/>
                <a:cs typeface="Times New Roman" pitchFamily="18" charset="0"/>
              </a:rPr>
              <a:t/>
            </a:r>
            <a:br>
              <a:rPr lang="uk-UA" sz="1700" dirty="0" smtClean="0">
                <a:latin typeface="Times New Roman" pitchFamily="18" charset="0"/>
                <a:cs typeface="Times New Roman" pitchFamily="18" charset="0"/>
              </a:rPr>
            </a:br>
            <a:r>
              <a:rPr lang="uk-UA" sz="1700" dirty="0" smtClean="0">
                <a:latin typeface="Times New Roman" pitchFamily="18" charset="0"/>
                <a:cs typeface="Times New Roman" pitchFamily="18" charset="0"/>
              </a:rPr>
              <a:t>— періодично перевіряй чутливість відкритих ділянок обличчя:</a:t>
            </a:r>
            <a:br>
              <a:rPr lang="uk-UA" sz="1700" dirty="0" smtClean="0">
                <a:latin typeface="Times New Roman" pitchFamily="18" charset="0"/>
                <a:cs typeface="Times New Roman" pitchFamily="18" charset="0"/>
              </a:rPr>
            </a:br>
            <a:r>
              <a:rPr lang="uk-UA" sz="1700" dirty="0" smtClean="0">
                <a:latin typeface="Times New Roman" pitchFamily="18" charset="0"/>
                <a:cs typeface="Times New Roman" pitchFamily="18" charset="0"/>
              </a:rPr>
              <a:t>— прикрий всі відкриті ділянки шкіри.</a:t>
            </a:r>
            <a:endParaRPr lang="ru-RU" sz="1700" dirty="0" smtClean="0">
              <a:latin typeface="Times New Roman" pitchFamily="18" charset="0"/>
              <a:cs typeface="Times New Roman" pitchFamily="18" charset="0"/>
            </a:endParaRPr>
          </a:p>
          <a:p>
            <a:endParaRPr lang="ru-RU" sz="1700" b="1" dirty="0">
              <a:latin typeface="Times New Roman" pitchFamily="18" charset="0"/>
              <a:cs typeface="Times New Roman" pitchFamily="18" charset="0"/>
            </a:endParaRPr>
          </a:p>
        </p:txBody>
      </p:sp>
      <p:sp>
        <p:nvSpPr>
          <p:cNvPr id="4" name="TextBox 3"/>
          <p:cNvSpPr txBox="1"/>
          <p:nvPr/>
        </p:nvSpPr>
        <p:spPr>
          <a:xfrm>
            <a:off x="2357422" y="0"/>
            <a:ext cx="4688335" cy="461665"/>
          </a:xfrm>
          <a:prstGeom prst="rect">
            <a:avLst/>
          </a:prstGeom>
          <a:noFill/>
        </p:spPr>
        <p:txBody>
          <a:bodyPr wrap="none" rtlCol="0">
            <a:spAutoFit/>
          </a:bodyPr>
          <a:lstStyle/>
          <a:p>
            <a:r>
              <a:rPr lang="uk-UA" sz="2400" b="1" dirty="0" smtClean="0">
                <a:solidFill>
                  <a:srgbClr val="C00000"/>
                </a:solidFill>
                <a:latin typeface="Times New Roman" pitchFamily="18" charset="0"/>
                <a:cs typeface="Times New Roman" pitchFamily="18" charset="0"/>
              </a:rPr>
              <a:t> </a:t>
            </a:r>
            <a:r>
              <a:rPr lang="uk-UA" sz="2400" b="1" dirty="0" smtClean="0">
                <a:solidFill>
                  <a:srgbClr val="C00000"/>
                </a:solidFill>
                <a:latin typeface="Times New Roman" pitchFamily="18" charset="0"/>
                <a:cs typeface="Times New Roman" pitchFamily="18" charset="0"/>
              </a:rPr>
              <a:t>Перша допомога обмороженому</a:t>
            </a:r>
            <a:endParaRPr lang="ru-RU" sz="2400"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Admin\Рабочий стол\08.jpg"/>
          <p:cNvPicPr>
            <a:picLocks noChangeAspect="1" noChangeArrowheads="1"/>
          </p:cNvPicPr>
          <p:nvPr/>
        </p:nvPicPr>
        <p:blipFill>
          <a:blip r:embed="rId2" cstate="print"/>
          <a:srcRect/>
          <a:stretch>
            <a:fillRect/>
          </a:stretch>
        </p:blipFill>
        <p:spPr bwMode="auto">
          <a:xfrm>
            <a:off x="428596" y="785794"/>
            <a:ext cx="4143404" cy="2499236"/>
          </a:xfrm>
          <a:prstGeom prst="rect">
            <a:avLst/>
          </a:prstGeom>
          <a:noFill/>
        </p:spPr>
      </p:pic>
      <p:sp>
        <p:nvSpPr>
          <p:cNvPr id="2" name="TextBox 1"/>
          <p:cNvSpPr txBox="1"/>
          <p:nvPr/>
        </p:nvSpPr>
        <p:spPr>
          <a:xfrm>
            <a:off x="500034" y="0"/>
            <a:ext cx="7618239" cy="738664"/>
          </a:xfrm>
          <a:prstGeom prst="rect">
            <a:avLst/>
          </a:prstGeom>
          <a:noFill/>
        </p:spPr>
        <p:txBody>
          <a:bodyPr wrap="none" rtlCol="0">
            <a:spAutoFit/>
          </a:bodyPr>
          <a:lstStyle/>
          <a:p>
            <a:pPr algn="ctr"/>
            <a:r>
              <a:rPr lang="uk-UA" sz="2400" b="1" dirty="0" smtClean="0">
                <a:solidFill>
                  <a:srgbClr val="C00000"/>
                </a:solidFill>
                <a:latin typeface="Times New Roman" pitchFamily="18" charset="0"/>
                <a:cs typeface="Times New Roman" pitchFamily="18" charset="0"/>
              </a:rPr>
              <a:t>Вибухонебезпечні предмети та дії при їх виявленні</a:t>
            </a:r>
            <a:endParaRPr lang="ru-RU" sz="2400" dirty="0" smtClean="0">
              <a:solidFill>
                <a:srgbClr val="C00000"/>
              </a:solidFill>
              <a:latin typeface="Times New Roman" pitchFamily="18" charset="0"/>
              <a:cs typeface="Times New Roman" pitchFamily="18" charset="0"/>
            </a:endParaRPr>
          </a:p>
          <a:p>
            <a:endParaRPr lang="ru-RU" dirty="0"/>
          </a:p>
        </p:txBody>
      </p:sp>
      <p:sp>
        <p:nvSpPr>
          <p:cNvPr id="3" name="TextBox 2"/>
          <p:cNvSpPr txBox="1"/>
          <p:nvPr/>
        </p:nvSpPr>
        <p:spPr>
          <a:xfrm>
            <a:off x="142844" y="571481"/>
            <a:ext cx="8715436" cy="6140142"/>
          </a:xfrm>
          <a:prstGeom prst="rect">
            <a:avLst/>
          </a:prstGeom>
          <a:noFill/>
        </p:spPr>
        <p:txBody>
          <a:bodyPr wrap="square" rtlCol="0">
            <a:spAutoFit/>
          </a:bodyPr>
          <a:lstStyle/>
          <a:p>
            <a:pPr indent="361950"/>
            <a:r>
              <a:rPr lang="uk-UA" dirty="0" smtClean="0">
                <a:latin typeface="Times New Roman" pitchFamily="18" charset="0"/>
                <a:cs typeface="Times New Roman" pitchFamily="18" charset="0"/>
              </a:rPr>
              <a:t>					</a:t>
            </a:r>
            <a:r>
              <a:rPr lang="uk-UA" sz="1700" dirty="0" smtClean="0">
                <a:latin typeface="Times New Roman" pitchFamily="18" charset="0"/>
                <a:cs typeface="Times New Roman" pitchFamily="18" charset="0"/>
              </a:rPr>
              <a:t>До вибухонебезпечних предметів в наші 					дні можна віднести будь-яку речовину або 					предмет, який здатний вибухати і 						заподіювати чимало біди тим, хто не уміє </a:t>
            </a:r>
            <a:r>
              <a:rPr lang="uk-UA" sz="1700" dirty="0" smtClean="0">
                <a:latin typeface="Times New Roman" pitchFamily="18" charset="0"/>
                <a:cs typeface="Times New Roman" pitchFamily="18" charset="0"/>
              </a:rPr>
              <a:t>					з ними </a:t>
            </a:r>
            <a:r>
              <a:rPr lang="uk-UA" sz="1700" dirty="0" smtClean="0">
                <a:latin typeface="Times New Roman" pitchFamily="18" charset="0"/>
                <a:cs typeface="Times New Roman" pitchFamily="18" charset="0"/>
              </a:rPr>
              <a:t>поводитись. </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					</a:t>
            </a:r>
            <a:r>
              <a:rPr lang="uk-UA" sz="1700" dirty="0" smtClean="0">
                <a:latin typeface="Times New Roman" pitchFamily="18" charset="0"/>
                <a:cs typeface="Times New Roman" pitchFamily="18" charset="0"/>
              </a:rPr>
              <a:t>Найпильніша </a:t>
            </a:r>
            <a:r>
              <a:rPr lang="uk-UA" sz="1700" dirty="0" smtClean="0">
                <a:latin typeface="Times New Roman" pitchFamily="18" charset="0"/>
                <a:cs typeface="Times New Roman" pitchFamily="18" charset="0"/>
              </a:rPr>
              <a:t>увага зараз приділяється 					</a:t>
            </a:r>
            <a:r>
              <a:rPr lang="uk-UA" sz="1700" dirty="0" smtClean="0">
                <a:latin typeface="Times New Roman" pitchFamily="18" charset="0"/>
                <a:cs typeface="Times New Roman" pitchFamily="18" charset="0"/>
              </a:rPr>
              <a:t>	таким </a:t>
            </a:r>
            <a:r>
              <a:rPr lang="uk-UA" sz="1700" dirty="0" smtClean="0">
                <a:latin typeface="Times New Roman" pitchFamily="18" charset="0"/>
                <a:cs typeface="Times New Roman" pitchFamily="18" charset="0"/>
              </a:rPr>
              <a:t>«дитячим» розвагам як петарди. Ці 					предмети здатні розриватися в руках </a:t>
            </a:r>
            <a:r>
              <a:rPr lang="uk-UA" sz="1700" dirty="0" smtClean="0">
                <a:latin typeface="Times New Roman" pitchFamily="18" charset="0"/>
                <a:cs typeface="Times New Roman" pitchFamily="18" charset="0"/>
              </a:rPr>
              <a:t>						людини</a:t>
            </a:r>
            <a:r>
              <a:rPr lang="uk-UA" sz="1700" dirty="0" smtClean="0">
                <a:latin typeface="Times New Roman" pitchFamily="18" charset="0"/>
                <a:cs typeface="Times New Roman" pitchFamily="18" charset="0"/>
              </a:rPr>
              <a:t>, що не уміє з ними поводитися. </a:t>
            </a:r>
            <a:r>
              <a:rPr lang="uk-UA" sz="1700" dirty="0" smtClean="0">
                <a:latin typeface="Times New Roman" pitchFamily="18" charset="0"/>
                <a:cs typeface="Times New Roman" pitchFamily="18" charset="0"/>
              </a:rPr>
              <a:t>					Можливий </a:t>
            </a:r>
            <a:r>
              <a:rPr lang="uk-UA" sz="1700" dirty="0" smtClean="0">
                <a:latin typeface="Times New Roman" pitchFamily="18" charset="0"/>
                <a:cs typeface="Times New Roman" pitchFamily="18" charset="0"/>
              </a:rPr>
              <a:t>і інший варіант, коли дана річ </a:t>
            </a:r>
            <a:r>
              <a:rPr lang="uk-UA" sz="1700" dirty="0" smtClean="0">
                <a:latin typeface="Times New Roman" pitchFamily="18" charset="0"/>
                <a:cs typeface="Times New Roman" pitchFamily="18" charset="0"/>
              </a:rPr>
              <a:t>					зроблена </a:t>
            </a:r>
            <a:r>
              <a:rPr lang="uk-UA" sz="1700" dirty="0" smtClean="0">
                <a:latin typeface="Times New Roman" pitchFamily="18" charset="0"/>
                <a:cs typeface="Times New Roman" pitchFamily="18" charset="0"/>
              </a:rPr>
              <a:t>з порушеннями технології виготовлення. До небезпечних і важких наслідків може привести така іграшка. </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Відомі випадки, коли діти залишалися без верхніх або нижніх кінцівок тіла, без очей і т.д. Щоб уникнути нещасних випадків, слід точно знати інструкції по вживанню петард в побуті. Займатися  цим повинні дорослі люди, добре розуміючі наслідки від неправильного їх вживання.</a:t>
            </a:r>
            <a:endParaRPr lang="ru-RU" sz="1700" dirty="0" smtClean="0">
              <a:latin typeface="Times New Roman" pitchFamily="18" charset="0"/>
              <a:cs typeface="Times New Roman" pitchFamily="18" charset="0"/>
            </a:endParaRPr>
          </a:p>
          <a:p>
            <a:pPr indent="361950"/>
            <a:r>
              <a:rPr lang="uk-UA" sz="1700" dirty="0" smtClean="0">
                <a:latin typeface="Times New Roman" pitchFamily="18" charset="0"/>
                <a:cs typeface="Times New Roman" pitchFamily="18" charset="0"/>
              </a:rPr>
              <a:t>Вибухонебезпечною речовиною може виявитися предмет, що має вибуховий газ. Будь-який вибух спричиняє за собою позбавлення здоров'я людини. У кожному будинку є газові плити, які мають точну інструкцію по її використанню. Порушення такої інструкції може привести до вибуху. Ось чому маленьких дітей не допускають до використання газових плит. Користуватися нею може лише та людина, яка добре знає інструкцію по її використанню і пройшла певний курс навчання.</a:t>
            </a:r>
            <a:endParaRPr lang="ru-RU" sz="1700" dirty="0" smtClean="0">
              <a:latin typeface="Times New Roman" pitchFamily="18" charset="0"/>
              <a:cs typeface="Times New Roman" pitchFamily="18" charset="0"/>
            </a:endParaRPr>
          </a:p>
          <a:p>
            <a:pPr indent="361950"/>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Admin\Рабочий стол\GPR.jpg"/>
          <p:cNvPicPr>
            <a:picLocks noChangeAspect="1" noChangeArrowheads="1"/>
          </p:cNvPicPr>
          <p:nvPr/>
        </p:nvPicPr>
        <p:blipFill>
          <a:blip r:embed="rId3" cstate="print"/>
          <a:srcRect/>
          <a:stretch>
            <a:fillRect/>
          </a:stretch>
        </p:blipFill>
        <p:spPr bwMode="auto">
          <a:xfrm>
            <a:off x="571472" y="500042"/>
            <a:ext cx="4845721" cy="2719387"/>
          </a:xfrm>
          <a:prstGeom prst="rect">
            <a:avLst/>
          </a:prstGeom>
          <a:noFill/>
        </p:spPr>
      </p:pic>
      <p:sp>
        <p:nvSpPr>
          <p:cNvPr id="2" name="TextBox 1"/>
          <p:cNvSpPr txBox="1"/>
          <p:nvPr/>
        </p:nvSpPr>
        <p:spPr>
          <a:xfrm>
            <a:off x="142844" y="214290"/>
            <a:ext cx="8643998" cy="6463308"/>
          </a:xfrm>
          <a:prstGeom prst="rect">
            <a:avLst/>
          </a:prstGeom>
          <a:noFill/>
        </p:spPr>
        <p:txBody>
          <a:bodyPr wrap="square" rtlCol="0">
            <a:spAutoFit/>
          </a:bodyPr>
          <a:lstStyle/>
          <a:p>
            <a:pPr indent="361950"/>
            <a:r>
              <a:rPr lang="uk-UA" dirty="0" smtClean="0">
                <a:latin typeface="Times New Roman" pitchFamily="18" charset="0"/>
                <a:cs typeface="Times New Roman" pitchFamily="18" charset="0"/>
              </a:rPr>
              <a:t>						Не зайвим буде нагадати 							хлопцям про зброю, яка теж 						може розірватися в руці. 							Часто знайдена зброя або 							старі предмети (бомби, міни, 						гранати, рушниці), що 							залишилися після часів війни 						ще можуть принести свій 							смертоносний заряд в наші 							дні. Чимало відомих випадків, </a:t>
            </a:r>
            <a:r>
              <a:rPr lang="uk-UA" dirty="0" smtClean="0">
                <a:latin typeface="Times New Roman" pitchFamily="18" charset="0"/>
                <a:cs typeface="Times New Roman" pitchFamily="18" charset="0"/>
              </a:rPr>
              <a:t>						коли </a:t>
            </a:r>
            <a:r>
              <a:rPr lang="uk-UA" dirty="0" smtClean="0">
                <a:latin typeface="Times New Roman" pitchFamily="18" charset="0"/>
                <a:cs typeface="Times New Roman" pitchFamily="18" charset="0"/>
              </a:rPr>
              <a:t>хлопці, не підозрюючи про небезпеку, грають знайденими предметами.</a:t>
            </a:r>
            <a:endParaRPr lang="ru-RU" dirty="0" smtClean="0">
              <a:latin typeface="Times New Roman" pitchFamily="18" charset="0"/>
              <a:cs typeface="Times New Roman" pitchFamily="18" charset="0"/>
            </a:endParaRPr>
          </a:p>
          <a:p>
            <a:pPr indent="361950"/>
            <a:r>
              <a:rPr lang="uk-UA" dirty="0" smtClean="0">
                <a:latin typeface="Times New Roman" pitchFamily="18" charset="0"/>
                <a:cs typeface="Times New Roman" pitchFamily="18" charset="0"/>
              </a:rPr>
              <a:t>Гра з вибухонебезпечними предметами загрожує втрати здоров'ю не лише тому, хто вирішив пограти, але і поруч товаришеві, що стоїть.</a:t>
            </a:r>
            <a:endParaRPr lang="ru-RU" dirty="0" smtClean="0">
              <a:latin typeface="Times New Roman" pitchFamily="18" charset="0"/>
              <a:cs typeface="Times New Roman" pitchFamily="18" charset="0"/>
            </a:endParaRPr>
          </a:p>
          <a:p>
            <a:pPr indent="361950"/>
            <a:r>
              <a:rPr lang="uk-UA" dirty="0" smtClean="0">
                <a:latin typeface="Times New Roman" pitchFamily="18" charset="0"/>
                <a:cs typeface="Times New Roman" pitchFamily="18" charset="0"/>
              </a:rPr>
              <a:t>Часто в ці ігри потрапляють хімічні речовини, здатні вибухати. Учні деколи не розуміють, що проводити досліди і експериментувати з речовиною тобі не відомою, досить небезпечний захід. Такі досліди або експерименти частіше закінчуються бідою, де в кращому разі дитина потрапляє до лікарні. Проте чимало відомих випадків, коли такі ігри закінчуються смертю одного з товаришів.</a:t>
            </a:r>
            <a:endParaRPr lang="ru-RU" dirty="0" smtClean="0">
              <a:latin typeface="Times New Roman" pitchFamily="18" charset="0"/>
              <a:cs typeface="Times New Roman" pitchFamily="18" charset="0"/>
            </a:endParaRPr>
          </a:p>
          <a:p>
            <a:pPr indent="361950"/>
            <a:r>
              <a:rPr lang="uk-UA" b="1" i="1" dirty="0" smtClean="0">
                <a:latin typeface="Times New Roman" pitchFamily="18" charset="0"/>
                <a:cs typeface="Times New Roman" pitchFamily="18" charset="0"/>
              </a:rPr>
              <a:t>Не грайте з предметами, які є вибухонебезпечними!</a:t>
            </a:r>
            <a:endParaRPr lang="ru-RU" b="1" i="1" dirty="0" smtClean="0">
              <a:latin typeface="Times New Roman" pitchFamily="18" charset="0"/>
              <a:cs typeface="Times New Roman" pitchFamily="18" charset="0"/>
            </a:endParaRPr>
          </a:p>
          <a:p>
            <a:pPr indent="361950"/>
            <a:r>
              <a:rPr lang="uk-UA" b="1" i="1" dirty="0" smtClean="0">
                <a:latin typeface="Times New Roman" pitchFamily="18" charset="0"/>
                <a:cs typeface="Times New Roman" pitchFamily="18" charset="0"/>
              </a:rPr>
              <a:t>Не допускайте, щоб грали ваші товариші! Пояснюйте їм крайню небезпеку таких ігор!</a:t>
            </a:r>
            <a:endParaRPr lang="ru-RU" b="1" i="1"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TotalTime>
  <Words>1528</Words>
  <Application>Microsoft Office PowerPoint</Application>
  <PresentationFormat>Экран (4:3)</PresentationFormat>
  <Paragraphs>137</Paragraphs>
  <Slides>21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БЕЗПЕКА ЖИТТЄДІЯЛЬНОСТІ ПОНАД УСЕ</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Безпека життєдіяльності понад усе</dc:title>
  <cp:lastModifiedBy>User</cp:lastModifiedBy>
  <cp:revision>11</cp:revision>
  <dcterms:modified xsi:type="dcterms:W3CDTF">2006-03-14T21:37:12Z</dcterms:modified>
</cp:coreProperties>
</file>